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1"/>
  </p:sldMasterIdLst>
  <p:notesMasterIdLst>
    <p:notesMasterId r:id="rId38"/>
  </p:notesMasterIdLst>
  <p:sldIdLst>
    <p:sldId id="608" r:id="rId2"/>
    <p:sldId id="596" r:id="rId3"/>
    <p:sldId id="609" r:id="rId4"/>
    <p:sldId id="647" r:id="rId5"/>
    <p:sldId id="639" r:id="rId6"/>
    <p:sldId id="643" r:id="rId7"/>
    <p:sldId id="600" r:id="rId8"/>
    <p:sldId id="603" r:id="rId9"/>
    <p:sldId id="605" r:id="rId10"/>
    <p:sldId id="648" r:id="rId11"/>
    <p:sldId id="606" r:id="rId12"/>
    <p:sldId id="649" r:id="rId13"/>
    <p:sldId id="650" r:id="rId14"/>
    <p:sldId id="607" r:id="rId15"/>
    <p:sldId id="640" r:id="rId16"/>
    <p:sldId id="610" r:id="rId17"/>
    <p:sldId id="612" r:id="rId18"/>
    <p:sldId id="613" r:id="rId19"/>
    <p:sldId id="615" r:id="rId20"/>
    <p:sldId id="616" r:id="rId21"/>
    <p:sldId id="620" r:id="rId22"/>
    <p:sldId id="621" r:id="rId23"/>
    <p:sldId id="641" r:id="rId24"/>
    <p:sldId id="622" r:id="rId25"/>
    <p:sldId id="623" r:id="rId26"/>
    <p:sldId id="624" r:id="rId27"/>
    <p:sldId id="625" r:id="rId28"/>
    <p:sldId id="626" r:id="rId29"/>
    <p:sldId id="627" r:id="rId30"/>
    <p:sldId id="628" r:id="rId31"/>
    <p:sldId id="644" r:id="rId32"/>
    <p:sldId id="645" r:id="rId33"/>
    <p:sldId id="631" r:id="rId34"/>
    <p:sldId id="646" r:id="rId35"/>
    <p:sldId id="637" r:id="rId36"/>
    <p:sldId id="642" r:id="rId37"/>
  </p:sldIdLst>
  <p:sldSz cx="9144000" cy="6858000" type="screen4x3"/>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1621"/>
    <a:srgbClr val="00FFFF"/>
    <a:srgbClr val="00FF00"/>
    <a:srgbClr val="000000"/>
    <a:srgbClr val="F7F7F7"/>
    <a:srgbClr val="034E73"/>
    <a:srgbClr val="C8C800"/>
    <a:srgbClr val="FD4A03"/>
    <a:srgbClr val="FF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보통 스타일 2 - 강조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6" autoAdjust="0"/>
    <p:restoredTop sz="94660"/>
  </p:normalViewPr>
  <p:slideViewPr>
    <p:cSldViewPr>
      <p:cViewPr varScale="1">
        <p:scale>
          <a:sx n="156" d="100"/>
          <a:sy n="156" d="100"/>
        </p:scale>
        <p:origin x="528" y="13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0F3D94-65A9-4313-9D15-DC417A9A3D69}" type="datetimeFigureOut">
              <a:rPr lang="ko-KR" altLang="en-US" smtClean="0"/>
              <a:t>2022-11-30</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40DA16-2193-4250-8B62-F12E0A5F1832}" type="slidenum">
              <a:rPr lang="ko-KR" altLang="en-US" smtClean="0"/>
              <a:t>‹#›</a:t>
            </a:fld>
            <a:endParaRPr lang="ko-KR" altLang="en-US"/>
          </a:p>
        </p:txBody>
      </p:sp>
    </p:spTree>
    <p:extLst>
      <p:ext uri="{BB962C8B-B14F-4D97-AF65-F5344CB8AC3E}">
        <p14:creationId xmlns:p14="http://schemas.microsoft.com/office/powerpoint/2010/main" val="3444534203"/>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C93ADB75-E607-4425-8AA9-7BF1C9D91873}" type="slidenum">
              <a:rPr lang="ko-KR" altLang="en-US" smtClean="0"/>
              <a:t>7</a:t>
            </a:fld>
            <a:endParaRPr lang="ko-KR" altLang="en-US"/>
          </a:p>
        </p:txBody>
      </p:sp>
    </p:spTree>
    <p:extLst>
      <p:ext uri="{BB962C8B-B14F-4D97-AF65-F5344CB8AC3E}">
        <p14:creationId xmlns:p14="http://schemas.microsoft.com/office/powerpoint/2010/main" val="1556468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a:t>에</a:t>
            </a:r>
          </a:p>
        </p:txBody>
      </p:sp>
      <p:sp>
        <p:nvSpPr>
          <p:cNvPr id="4" name="슬라이드 번호 개체 틀 3"/>
          <p:cNvSpPr>
            <a:spLocks noGrp="1"/>
          </p:cNvSpPr>
          <p:nvPr>
            <p:ph type="sldNum" sz="quarter" idx="10"/>
          </p:nvPr>
        </p:nvSpPr>
        <p:spPr/>
        <p:txBody>
          <a:bodyPr/>
          <a:lstStyle/>
          <a:p>
            <a:fld id="{C93ADB75-E607-4425-8AA9-7BF1C9D91873}" type="slidenum">
              <a:rPr lang="ko-KR" altLang="en-US" smtClean="0"/>
              <a:t>21</a:t>
            </a:fld>
            <a:endParaRPr lang="ko-KR" altLang="en-US"/>
          </a:p>
        </p:txBody>
      </p:sp>
    </p:spTree>
    <p:extLst>
      <p:ext uri="{BB962C8B-B14F-4D97-AF65-F5344CB8AC3E}">
        <p14:creationId xmlns:p14="http://schemas.microsoft.com/office/powerpoint/2010/main" val="28966182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pic>
        <p:nvPicPr>
          <p:cNvPr id="9" name="그림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4736"/>
            <a:ext cx="9144000" cy="6952736"/>
          </a:xfrm>
          <a:prstGeom prst="rect">
            <a:avLst/>
          </a:prstGeom>
          <a:noFill/>
        </p:spPr>
      </p:pic>
      <p:sp>
        <p:nvSpPr>
          <p:cNvPr id="2" name="Title 1"/>
          <p:cNvSpPr>
            <a:spLocks noGrp="1"/>
          </p:cNvSpPr>
          <p:nvPr>
            <p:ph type="ctrTitle"/>
          </p:nvPr>
        </p:nvSpPr>
        <p:spPr>
          <a:xfrm>
            <a:off x="685800" y="1122363"/>
            <a:ext cx="7772400" cy="2387600"/>
          </a:xfrm>
        </p:spPr>
        <p:txBody>
          <a:bodyPr anchor="b"/>
          <a:lstStyle>
            <a:lvl1pPr algn="ctr">
              <a:defRPr sz="6000"/>
            </a:lvl1pPr>
          </a:lstStyle>
          <a:p>
            <a:r>
              <a:rPr lang="ko-KR" altLang="en-US"/>
              <a:t>마스터 제목 스타일 편집</a:t>
            </a:r>
            <a:endParaRPr lang="en-US" dirty="0"/>
          </a:p>
        </p:txBody>
      </p:sp>
      <p:sp>
        <p:nvSpPr>
          <p:cNvPr id="3" name="Subtitle 2"/>
          <p:cNvSpPr>
            <a:spLocks noGrp="1"/>
          </p:cNvSpPr>
          <p:nvPr>
            <p:ph type="subTitle" idx="1"/>
          </p:nvPr>
        </p:nvSpPr>
        <p:spPr>
          <a:xfrm>
            <a:off x="1143000" y="4129267"/>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endParaRPr lang="en-US" dirty="0"/>
          </a:p>
        </p:txBody>
      </p:sp>
      <p:grpSp>
        <p:nvGrpSpPr>
          <p:cNvPr id="10" name="Group 27"/>
          <p:cNvGrpSpPr/>
          <p:nvPr/>
        </p:nvGrpSpPr>
        <p:grpSpPr>
          <a:xfrm>
            <a:off x="3200149" y="3764835"/>
            <a:ext cx="2743703" cy="92673"/>
            <a:chOff x="2713456" y="2518210"/>
            <a:chExt cx="3658270" cy="914400"/>
          </a:xfrm>
        </p:grpSpPr>
        <p:sp>
          <p:nvSpPr>
            <p:cNvPr id="11" name="Rectangle 28"/>
            <p:cNvSpPr/>
            <p:nvPr/>
          </p:nvSpPr>
          <p:spPr>
            <a:xfrm>
              <a:off x="2713456" y="2518210"/>
              <a:ext cx="914400" cy="9144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2" name="Rectangle 29"/>
            <p:cNvSpPr/>
            <p:nvPr/>
          </p:nvSpPr>
          <p:spPr>
            <a:xfrm>
              <a:off x="3628079" y="2518210"/>
              <a:ext cx="914400" cy="9144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3" name="Rectangle 30"/>
            <p:cNvSpPr/>
            <p:nvPr/>
          </p:nvSpPr>
          <p:spPr>
            <a:xfrm>
              <a:off x="4542702" y="2518210"/>
              <a:ext cx="914400" cy="9144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 name="Rectangle 31"/>
            <p:cNvSpPr/>
            <p:nvPr/>
          </p:nvSpPr>
          <p:spPr>
            <a:xfrm>
              <a:off x="5457326" y="2518210"/>
              <a:ext cx="914400" cy="91440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grpSp>
      <p:sp>
        <p:nvSpPr>
          <p:cNvPr id="4" name="직사각형 3"/>
          <p:cNvSpPr/>
          <p:nvPr/>
        </p:nvSpPr>
        <p:spPr>
          <a:xfrm>
            <a:off x="-1" y="-94736"/>
            <a:ext cx="9144001" cy="6952736"/>
          </a:xfrm>
          <a:prstGeom prst="rect">
            <a:avLst/>
          </a:pr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839852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1B77E2-D398-44F4-AAB2-BE27F3599A65}" type="datetimeFigureOut">
              <a:rPr lang="ko-KR" altLang="en-US" smtClean="0"/>
              <a:t>2022-11-30</a:t>
            </a:fld>
            <a:endParaRPr lang="ko-KR" altLang="en-US"/>
          </a:p>
        </p:txBody>
      </p:sp>
      <p:sp>
        <p:nvSpPr>
          <p:cNvPr id="3" name="Footer Placeholder 2"/>
          <p:cNvSpPr>
            <a:spLocks noGrp="1"/>
          </p:cNvSpPr>
          <p:nvPr>
            <p:ph type="ftr" sz="quarter" idx="11"/>
          </p:nvPr>
        </p:nvSpPr>
        <p:spPr/>
        <p:txBody>
          <a:bodyPr/>
          <a:lstStyle/>
          <a:p>
            <a:r>
              <a:rPr lang="en-US" altLang="ko-KR"/>
              <a:t>1. </a:t>
            </a:r>
            <a:r>
              <a:rPr lang="ko-KR" altLang="en-US"/>
              <a:t>물과 공기의 과학</a:t>
            </a:r>
            <a:endParaRPr lang="ko-KR" altLang="en-US" dirty="0"/>
          </a:p>
        </p:txBody>
      </p:sp>
      <p:sp>
        <p:nvSpPr>
          <p:cNvPr id="4" name="Slide Number Placeholder 3"/>
          <p:cNvSpPr>
            <a:spLocks noGrp="1"/>
          </p:cNvSpPr>
          <p:nvPr>
            <p:ph type="sldNum" sz="quarter" idx="12"/>
          </p:nvPr>
        </p:nvSpPr>
        <p:spPr/>
        <p:txBody>
          <a:bodyPr/>
          <a:lstStyle/>
          <a:p>
            <a:fld id="{CDCC92B2-2CAD-4D55-B976-5C672864BB53}" type="slidenum">
              <a:rPr lang="ko-KR" altLang="en-US" smtClean="0">
                <a:solidFill>
                  <a:prstClr val="white">
                    <a:tint val="75000"/>
                  </a:prstClr>
                </a:solidFill>
              </a:rPr>
              <a:pPr/>
              <a:t>‹#›</a:t>
            </a:fld>
            <a:endParaRPr lang="ko-KR" altLang="en-US" dirty="0">
              <a:solidFill>
                <a:prstClr val="white">
                  <a:tint val="75000"/>
                </a:prstClr>
              </a:solidFill>
            </a:endParaRPr>
          </a:p>
        </p:txBody>
      </p:sp>
    </p:spTree>
    <p:extLst>
      <p:ext uri="{BB962C8B-B14F-4D97-AF65-F5344CB8AC3E}">
        <p14:creationId xmlns:p14="http://schemas.microsoft.com/office/powerpoint/2010/main" val="3152769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a:t>마스터 제목 스타일 편집</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Date Placeholder 4"/>
          <p:cNvSpPr>
            <a:spLocks noGrp="1"/>
          </p:cNvSpPr>
          <p:nvPr>
            <p:ph type="dt" sz="half" idx="10"/>
          </p:nvPr>
        </p:nvSpPr>
        <p:spPr/>
        <p:txBody>
          <a:bodyPr/>
          <a:lstStyle/>
          <a:p>
            <a:fld id="{191B77E2-D398-44F4-AAB2-BE27F3599A65}" type="datetimeFigureOut">
              <a:rPr lang="ko-KR" altLang="en-US" smtClean="0"/>
              <a:t>2022-11-30</a:t>
            </a:fld>
            <a:endParaRPr lang="ko-KR" altLang="en-US"/>
          </a:p>
        </p:txBody>
      </p:sp>
      <p:sp>
        <p:nvSpPr>
          <p:cNvPr id="6" name="Footer Placeholder 5"/>
          <p:cNvSpPr>
            <a:spLocks noGrp="1"/>
          </p:cNvSpPr>
          <p:nvPr>
            <p:ph type="ftr" sz="quarter" idx="11"/>
          </p:nvPr>
        </p:nvSpPr>
        <p:spPr/>
        <p:txBody>
          <a:bodyPr/>
          <a:lstStyle/>
          <a:p>
            <a:r>
              <a:rPr lang="en-US" altLang="ko-KR"/>
              <a:t>1. </a:t>
            </a:r>
            <a:r>
              <a:rPr lang="ko-KR" altLang="en-US"/>
              <a:t>물과 공기의 과학</a:t>
            </a:r>
            <a:endParaRPr lang="ko-KR" altLang="en-US" dirty="0"/>
          </a:p>
        </p:txBody>
      </p:sp>
      <p:sp>
        <p:nvSpPr>
          <p:cNvPr id="7" name="Slide Number Placeholder 6"/>
          <p:cNvSpPr>
            <a:spLocks noGrp="1"/>
          </p:cNvSpPr>
          <p:nvPr>
            <p:ph type="sldNum" sz="quarter" idx="12"/>
          </p:nvPr>
        </p:nvSpPr>
        <p:spPr/>
        <p:txBody>
          <a:bodyPr/>
          <a:lstStyle/>
          <a:p>
            <a:fld id="{CDCC92B2-2CAD-4D55-B976-5C672864BB53}" type="slidenum">
              <a:rPr lang="ko-KR" altLang="en-US" smtClean="0">
                <a:solidFill>
                  <a:prstClr val="white">
                    <a:tint val="75000"/>
                  </a:prstClr>
                </a:solidFill>
              </a:rPr>
              <a:pPr/>
              <a:t>‹#›</a:t>
            </a:fld>
            <a:endParaRPr lang="ko-KR" altLang="en-US" dirty="0">
              <a:solidFill>
                <a:prstClr val="white">
                  <a:tint val="75000"/>
                </a:prstClr>
              </a:solidFill>
            </a:endParaRPr>
          </a:p>
        </p:txBody>
      </p:sp>
    </p:spTree>
    <p:extLst>
      <p:ext uri="{BB962C8B-B14F-4D97-AF65-F5344CB8AC3E}">
        <p14:creationId xmlns:p14="http://schemas.microsoft.com/office/powerpoint/2010/main" val="15743000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Date Placeholder 4"/>
          <p:cNvSpPr>
            <a:spLocks noGrp="1"/>
          </p:cNvSpPr>
          <p:nvPr>
            <p:ph type="dt" sz="half" idx="10"/>
          </p:nvPr>
        </p:nvSpPr>
        <p:spPr/>
        <p:txBody>
          <a:bodyPr/>
          <a:lstStyle/>
          <a:p>
            <a:fld id="{191B77E2-D398-44F4-AAB2-BE27F3599A65}" type="datetimeFigureOut">
              <a:rPr lang="ko-KR" altLang="en-US" smtClean="0"/>
              <a:t>2022-11-30</a:t>
            </a:fld>
            <a:endParaRPr lang="ko-KR" altLang="en-US"/>
          </a:p>
        </p:txBody>
      </p:sp>
      <p:sp>
        <p:nvSpPr>
          <p:cNvPr id="6" name="Footer Placeholder 5"/>
          <p:cNvSpPr>
            <a:spLocks noGrp="1"/>
          </p:cNvSpPr>
          <p:nvPr>
            <p:ph type="ftr" sz="quarter" idx="11"/>
          </p:nvPr>
        </p:nvSpPr>
        <p:spPr/>
        <p:txBody>
          <a:bodyPr/>
          <a:lstStyle/>
          <a:p>
            <a:r>
              <a:rPr lang="en-US" altLang="ko-KR"/>
              <a:t>1. </a:t>
            </a:r>
            <a:r>
              <a:rPr lang="ko-KR" altLang="en-US"/>
              <a:t>물과 공기의 과학</a:t>
            </a:r>
            <a:endParaRPr lang="ko-KR" altLang="en-US" dirty="0"/>
          </a:p>
        </p:txBody>
      </p:sp>
      <p:sp>
        <p:nvSpPr>
          <p:cNvPr id="7" name="Slide Number Placeholder 6"/>
          <p:cNvSpPr>
            <a:spLocks noGrp="1"/>
          </p:cNvSpPr>
          <p:nvPr>
            <p:ph type="sldNum" sz="quarter" idx="12"/>
          </p:nvPr>
        </p:nvSpPr>
        <p:spPr/>
        <p:txBody>
          <a:bodyPr/>
          <a:lstStyle/>
          <a:p>
            <a:fld id="{CDCC92B2-2CAD-4D55-B976-5C672864BB53}" type="slidenum">
              <a:rPr lang="ko-KR" altLang="en-US" smtClean="0">
                <a:solidFill>
                  <a:prstClr val="white">
                    <a:tint val="75000"/>
                  </a:prstClr>
                </a:solidFill>
              </a:rPr>
              <a:pPr/>
              <a:t>‹#›</a:t>
            </a:fld>
            <a:endParaRPr lang="ko-KR" altLang="en-US" dirty="0">
              <a:solidFill>
                <a:prstClr val="white">
                  <a:tint val="75000"/>
                </a:prstClr>
              </a:solidFill>
            </a:endParaRPr>
          </a:p>
        </p:txBody>
      </p:sp>
    </p:spTree>
    <p:extLst>
      <p:ext uri="{BB962C8B-B14F-4D97-AF65-F5344CB8AC3E}">
        <p14:creationId xmlns:p14="http://schemas.microsoft.com/office/powerpoint/2010/main" val="12558287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191B77E2-D398-44F4-AAB2-BE27F3599A65}" type="datetimeFigureOut">
              <a:rPr lang="ko-KR" altLang="en-US" smtClean="0"/>
              <a:t>2022-11-30</a:t>
            </a:fld>
            <a:endParaRPr lang="ko-KR" altLang="en-US"/>
          </a:p>
        </p:txBody>
      </p:sp>
      <p:sp>
        <p:nvSpPr>
          <p:cNvPr id="5" name="Footer Placeholder 4"/>
          <p:cNvSpPr>
            <a:spLocks noGrp="1"/>
          </p:cNvSpPr>
          <p:nvPr>
            <p:ph type="ftr" sz="quarter" idx="11"/>
          </p:nvPr>
        </p:nvSpPr>
        <p:spPr/>
        <p:txBody>
          <a:bodyPr/>
          <a:lstStyle/>
          <a:p>
            <a:r>
              <a:rPr lang="en-US" altLang="ko-KR"/>
              <a:t>1. </a:t>
            </a:r>
            <a:r>
              <a:rPr lang="ko-KR" altLang="en-US"/>
              <a:t>물과 공기의 과학</a:t>
            </a:r>
            <a:endParaRPr lang="ko-KR" altLang="en-US" dirty="0"/>
          </a:p>
        </p:txBody>
      </p:sp>
      <p:sp>
        <p:nvSpPr>
          <p:cNvPr id="6" name="Slide Number Placeholder 5"/>
          <p:cNvSpPr>
            <a:spLocks noGrp="1"/>
          </p:cNvSpPr>
          <p:nvPr>
            <p:ph type="sldNum" sz="quarter" idx="12"/>
          </p:nvPr>
        </p:nvSpPr>
        <p:spPr/>
        <p:txBody>
          <a:bodyPr/>
          <a:lstStyle/>
          <a:p>
            <a:fld id="{CDCC92B2-2CAD-4D55-B976-5C672864BB53}" type="slidenum">
              <a:rPr lang="ko-KR" altLang="en-US" smtClean="0">
                <a:solidFill>
                  <a:prstClr val="white">
                    <a:tint val="75000"/>
                  </a:prstClr>
                </a:solidFill>
              </a:rPr>
              <a:pPr/>
              <a:t>‹#›</a:t>
            </a:fld>
            <a:endParaRPr lang="ko-KR" altLang="en-US" dirty="0">
              <a:solidFill>
                <a:prstClr val="white">
                  <a:tint val="75000"/>
                </a:prstClr>
              </a:solidFill>
            </a:endParaRPr>
          </a:p>
        </p:txBody>
      </p:sp>
    </p:spTree>
    <p:extLst>
      <p:ext uri="{BB962C8B-B14F-4D97-AF65-F5344CB8AC3E}">
        <p14:creationId xmlns:p14="http://schemas.microsoft.com/office/powerpoint/2010/main" val="24161742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191B77E2-D398-44F4-AAB2-BE27F3599A65}" type="datetimeFigureOut">
              <a:rPr lang="ko-KR" altLang="en-US" smtClean="0"/>
              <a:t>2022-11-30</a:t>
            </a:fld>
            <a:endParaRPr lang="ko-KR" altLang="en-US"/>
          </a:p>
        </p:txBody>
      </p:sp>
      <p:sp>
        <p:nvSpPr>
          <p:cNvPr id="5" name="Footer Placeholder 4"/>
          <p:cNvSpPr>
            <a:spLocks noGrp="1"/>
          </p:cNvSpPr>
          <p:nvPr>
            <p:ph type="ftr" sz="quarter" idx="11"/>
          </p:nvPr>
        </p:nvSpPr>
        <p:spPr/>
        <p:txBody>
          <a:bodyPr/>
          <a:lstStyle/>
          <a:p>
            <a:r>
              <a:rPr lang="en-US" altLang="ko-KR"/>
              <a:t>1. </a:t>
            </a:r>
            <a:r>
              <a:rPr lang="ko-KR" altLang="en-US"/>
              <a:t>물과 공기의 과학</a:t>
            </a:r>
            <a:endParaRPr lang="ko-KR" altLang="en-US" dirty="0"/>
          </a:p>
        </p:txBody>
      </p:sp>
      <p:sp>
        <p:nvSpPr>
          <p:cNvPr id="6" name="Slide Number Placeholder 5"/>
          <p:cNvSpPr>
            <a:spLocks noGrp="1"/>
          </p:cNvSpPr>
          <p:nvPr>
            <p:ph type="sldNum" sz="quarter" idx="12"/>
          </p:nvPr>
        </p:nvSpPr>
        <p:spPr/>
        <p:txBody>
          <a:bodyPr/>
          <a:lstStyle/>
          <a:p>
            <a:fld id="{CDCC92B2-2CAD-4D55-B976-5C672864BB53}" type="slidenum">
              <a:rPr lang="ko-KR" altLang="en-US" smtClean="0">
                <a:solidFill>
                  <a:prstClr val="white">
                    <a:tint val="75000"/>
                  </a:prstClr>
                </a:solidFill>
              </a:rPr>
              <a:pPr/>
              <a:t>‹#›</a:t>
            </a:fld>
            <a:endParaRPr lang="ko-KR" altLang="en-US" dirty="0">
              <a:solidFill>
                <a:prstClr val="white">
                  <a:tint val="75000"/>
                </a:prstClr>
              </a:solidFill>
            </a:endParaRPr>
          </a:p>
        </p:txBody>
      </p:sp>
    </p:spTree>
    <p:extLst>
      <p:ext uri="{BB962C8B-B14F-4D97-AF65-F5344CB8AC3E}">
        <p14:creationId xmlns:p14="http://schemas.microsoft.com/office/powerpoint/2010/main" val="4369992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_제목 슬라이드">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클릭하여 마스터 부제목 스타일 편집</a:t>
            </a:r>
          </a:p>
        </p:txBody>
      </p:sp>
      <p:sp>
        <p:nvSpPr>
          <p:cNvPr id="6" name="슬라이드 번호 개체 틀 5"/>
          <p:cNvSpPr>
            <a:spLocks noGrp="1"/>
          </p:cNvSpPr>
          <p:nvPr>
            <p:ph type="sldNum" sz="quarter" idx="12"/>
          </p:nvPr>
        </p:nvSpPr>
        <p:spPr/>
        <p:txBody>
          <a:bodyPr/>
          <a:lstStyle/>
          <a:p>
            <a:fld id="{CDCC92B2-2CAD-4D55-B976-5C672864BB53}" type="slidenum">
              <a:rPr lang="ko-KR" altLang="en-US" smtClean="0">
                <a:solidFill>
                  <a:prstClr val="white">
                    <a:tint val="75000"/>
                  </a:prstClr>
                </a:solidFill>
              </a:rPr>
              <a:pPr/>
              <a:t>‹#›</a:t>
            </a:fld>
            <a:endParaRPr lang="ko-KR" altLang="en-US" dirty="0">
              <a:solidFill>
                <a:prstClr val="white">
                  <a:tint val="75000"/>
                </a:prstClr>
              </a:solidFill>
            </a:endParaRPr>
          </a:p>
        </p:txBody>
      </p:sp>
      <p:cxnSp>
        <p:nvCxnSpPr>
          <p:cNvPr id="9" name="직선 연결선 8"/>
          <p:cNvCxnSpPr/>
          <p:nvPr/>
        </p:nvCxnSpPr>
        <p:spPr>
          <a:xfrm>
            <a:off x="0" y="6309320"/>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텍스트 개체 틀 10"/>
          <p:cNvSpPr>
            <a:spLocks noGrp="1"/>
          </p:cNvSpPr>
          <p:nvPr>
            <p:ph type="body" sz="quarter" idx="13" hasCustomPrompt="1"/>
          </p:nvPr>
        </p:nvSpPr>
        <p:spPr>
          <a:xfrm>
            <a:off x="179512" y="6381328"/>
            <a:ext cx="3816424" cy="360040"/>
          </a:xfrm>
        </p:spPr>
        <p:txBody>
          <a:bodyPr>
            <a:normAutofit/>
          </a:bodyPr>
          <a:lstStyle>
            <a:lvl1pPr>
              <a:buFontTx/>
              <a:buNone/>
              <a:defRPr sz="1400"/>
            </a:lvl1pPr>
          </a:lstStyle>
          <a:p>
            <a:pPr lvl="0"/>
            <a:r>
              <a:rPr lang="en-US" altLang="ko-KR" dirty="0"/>
              <a:t>1. </a:t>
            </a:r>
            <a:r>
              <a:rPr lang="ko-KR" altLang="en-US" dirty="0"/>
              <a:t>불과 공기의 과학</a:t>
            </a:r>
          </a:p>
        </p:txBody>
      </p:sp>
      <p:sp>
        <p:nvSpPr>
          <p:cNvPr id="12" name="제목 1"/>
          <p:cNvSpPr>
            <a:spLocks noGrp="1"/>
          </p:cNvSpPr>
          <p:nvPr>
            <p:ph type="title"/>
          </p:nvPr>
        </p:nvSpPr>
        <p:spPr>
          <a:xfrm>
            <a:off x="457200" y="274638"/>
            <a:ext cx="8229600" cy="706090"/>
          </a:xfrm>
        </p:spPr>
        <p:txBody>
          <a:bodyPr/>
          <a:lstStyle/>
          <a:p>
            <a:r>
              <a:rPr lang="ko-KR" altLang="en-US"/>
              <a:t>마스터 제목 스타일 편집</a:t>
            </a:r>
            <a:endParaRPr lang="ko-KR" altLang="en-US" dirty="0"/>
          </a:p>
        </p:txBody>
      </p:sp>
      <p:cxnSp>
        <p:nvCxnSpPr>
          <p:cNvPr id="7" name="직선 연결선 6"/>
          <p:cNvCxnSpPr/>
          <p:nvPr userDrawn="1"/>
        </p:nvCxnSpPr>
        <p:spPr>
          <a:xfrm>
            <a:off x="0" y="6309320"/>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47400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2_제목 슬라이드">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클릭하여 마스터 부제목 스타일 편집</a:t>
            </a:r>
          </a:p>
        </p:txBody>
      </p:sp>
      <p:sp>
        <p:nvSpPr>
          <p:cNvPr id="6" name="슬라이드 번호 개체 틀 5"/>
          <p:cNvSpPr>
            <a:spLocks noGrp="1"/>
          </p:cNvSpPr>
          <p:nvPr>
            <p:ph type="sldNum" sz="quarter" idx="12"/>
          </p:nvPr>
        </p:nvSpPr>
        <p:spPr/>
        <p:txBody>
          <a:bodyPr/>
          <a:lstStyle/>
          <a:p>
            <a:fld id="{CDCC92B2-2CAD-4D55-B976-5C672864BB53}" type="slidenum">
              <a:rPr lang="ko-KR" altLang="en-US" smtClean="0">
                <a:solidFill>
                  <a:prstClr val="white">
                    <a:tint val="75000"/>
                  </a:prstClr>
                </a:solidFill>
              </a:rPr>
              <a:pPr/>
              <a:t>‹#›</a:t>
            </a:fld>
            <a:endParaRPr lang="ko-KR" altLang="en-US" dirty="0">
              <a:solidFill>
                <a:prstClr val="white">
                  <a:tint val="75000"/>
                </a:prstClr>
              </a:solidFill>
            </a:endParaRPr>
          </a:p>
        </p:txBody>
      </p:sp>
      <p:cxnSp>
        <p:nvCxnSpPr>
          <p:cNvPr id="9" name="직선 연결선 8"/>
          <p:cNvCxnSpPr/>
          <p:nvPr/>
        </p:nvCxnSpPr>
        <p:spPr>
          <a:xfrm>
            <a:off x="0" y="6309320"/>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텍스트 개체 틀 10"/>
          <p:cNvSpPr>
            <a:spLocks noGrp="1"/>
          </p:cNvSpPr>
          <p:nvPr>
            <p:ph type="body" sz="quarter" idx="13" hasCustomPrompt="1"/>
          </p:nvPr>
        </p:nvSpPr>
        <p:spPr>
          <a:xfrm>
            <a:off x="179512" y="6381328"/>
            <a:ext cx="3816424" cy="360040"/>
          </a:xfrm>
        </p:spPr>
        <p:txBody>
          <a:bodyPr>
            <a:normAutofit/>
          </a:bodyPr>
          <a:lstStyle>
            <a:lvl1pPr>
              <a:buFontTx/>
              <a:buNone/>
              <a:defRPr sz="1400"/>
            </a:lvl1pPr>
          </a:lstStyle>
          <a:p>
            <a:pPr lvl="0"/>
            <a:r>
              <a:rPr lang="en-US" altLang="ko-KR" dirty="0"/>
              <a:t>1. </a:t>
            </a:r>
            <a:r>
              <a:rPr lang="ko-KR" altLang="en-US" dirty="0"/>
              <a:t>불과 공기의 과학</a:t>
            </a:r>
          </a:p>
        </p:txBody>
      </p:sp>
      <p:sp>
        <p:nvSpPr>
          <p:cNvPr id="12" name="제목 1"/>
          <p:cNvSpPr>
            <a:spLocks noGrp="1"/>
          </p:cNvSpPr>
          <p:nvPr>
            <p:ph type="title"/>
          </p:nvPr>
        </p:nvSpPr>
        <p:spPr>
          <a:xfrm>
            <a:off x="457200" y="274638"/>
            <a:ext cx="8229600" cy="706090"/>
          </a:xfrm>
        </p:spPr>
        <p:txBody>
          <a:bodyPr/>
          <a:lstStyle/>
          <a:p>
            <a:r>
              <a:rPr lang="ko-KR" altLang="en-US"/>
              <a:t>마스터 제목 스타일 편집</a:t>
            </a:r>
            <a:endParaRPr lang="ko-KR" altLang="en-US" dirty="0"/>
          </a:p>
        </p:txBody>
      </p:sp>
      <p:cxnSp>
        <p:nvCxnSpPr>
          <p:cNvPr id="7" name="직선 연결선 6"/>
          <p:cNvCxnSpPr/>
          <p:nvPr userDrawn="1"/>
        </p:nvCxnSpPr>
        <p:spPr>
          <a:xfrm>
            <a:off x="0" y="6309320"/>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25878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3_제목 슬라이드">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클릭하여 마스터 부제목 스타일 편집</a:t>
            </a:r>
          </a:p>
        </p:txBody>
      </p:sp>
      <p:sp>
        <p:nvSpPr>
          <p:cNvPr id="6" name="슬라이드 번호 개체 틀 5"/>
          <p:cNvSpPr>
            <a:spLocks noGrp="1"/>
          </p:cNvSpPr>
          <p:nvPr>
            <p:ph type="sldNum" sz="quarter" idx="12"/>
          </p:nvPr>
        </p:nvSpPr>
        <p:spPr/>
        <p:txBody>
          <a:bodyPr/>
          <a:lstStyle/>
          <a:p>
            <a:fld id="{CDCC92B2-2CAD-4D55-B976-5C672864BB53}" type="slidenum">
              <a:rPr lang="ko-KR" altLang="en-US" smtClean="0">
                <a:solidFill>
                  <a:prstClr val="white">
                    <a:tint val="75000"/>
                  </a:prstClr>
                </a:solidFill>
              </a:rPr>
              <a:pPr/>
              <a:t>‹#›</a:t>
            </a:fld>
            <a:endParaRPr lang="ko-KR" altLang="en-US" dirty="0">
              <a:solidFill>
                <a:prstClr val="white">
                  <a:tint val="75000"/>
                </a:prstClr>
              </a:solidFill>
            </a:endParaRPr>
          </a:p>
        </p:txBody>
      </p:sp>
      <p:cxnSp>
        <p:nvCxnSpPr>
          <p:cNvPr id="9" name="직선 연결선 8"/>
          <p:cNvCxnSpPr/>
          <p:nvPr/>
        </p:nvCxnSpPr>
        <p:spPr>
          <a:xfrm>
            <a:off x="0" y="6309320"/>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텍스트 개체 틀 10"/>
          <p:cNvSpPr>
            <a:spLocks noGrp="1"/>
          </p:cNvSpPr>
          <p:nvPr>
            <p:ph type="body" sz="quarter" idx="13" hasCustomPrompt="1"/>
          </p:nvPr>
        </p:nvSpPr>
        <p:spPr>
          <a:xfrm>
            <a:off x="179512" y="6381328"/>
            <a:ext cx="3816424" cy="360040"/>
          </a:xfrm>
        </p:spPr>
        <p:txBody>
          <a:bodyPr>
            <a:normAutofit/>
          </a:bodyPr>
          <a:lstStyle>
            <a:lvl1pPr>
              <a:buFontTx/>
              <a:buNone/>
              <a:defRPr sz="1400"/>
            </a:lvl1pPr>
          </a:lstStyle>
          <a:p>
            <a:pPr lvl="0"/>
            <a:r>
              <a:rPr lang="en-US" altLang="ko-KR" dirty="0"/>
              <a:t>1. </a:t>
            </a:r>
            <a:r>
              <a:rPr lang="ko-KR" altLang="en-US" dirty="0"/>
              <a:t>불과 공기의 과학</a:t>
            </a:r>
          </a:p>
        </p:txBody>
      </p:sp>
      <p:sp>
        <p:nvSpPr>
          <p:cNvPr id="12" name="제목 1"/>
          <p:cNvSpPr>
            <a:spLocks noGrp="1"/>
          </p:cNvSpPr>
          <p:nvPr>
            <p:ph type="title"/>
          </p:nvPr>
        </p:nvSpPr>
        <p:spPr>
          <a:xfrm>
            <a:off x="457200" y="274638"/>
            <a:ext cx="8229600" cy="706090"/>
          </a:xfrm>
        </p:spPr>
        <p:txBody>
          <a:bodyPr/>
          <a:lstStyle/>
          <a:p>
            <a:r>
              <a:rPr lang="ko-KR" altLang="en-US"/>
              <a:t>마스터 제목 스타일 편집</a:t>
            </a:r>
            <a:endParaRPr lang="ko-KR" altLang="en-US" dirty="0"/>
          </a:p>
        </p:txBody>
      </p:sp>
      <p:cxnSp>
        <p:nvCxnSpPr>
          <p:cNvPr id="7" name="직선 연결선 6"/>
          <p:cNvCxnSpPr/>
          <p:nvPr userDrawn="1"/>
        </p:nvCxnSpPr>
        <p:spPr>
          <a:xfrm>
            <a:off x="0" y="6309320"/>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93774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4_제목 슬라이드">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클릭하여 마스터 부제목 스타일 편집</a:t>
            </a:r>
          </a:p>
        </p:txBody>
      </p:sp>
      <p:sp>
        <p:nvSpPr>
          <p:cNvPr id="6" name="슬라이드 번호 개체 틀 5"/>
          <p:cNvSpPr>
            <a:spLocks noGrp="1"/>
          </p:cNvSpPr>
          <p:nvPr>
            <p:ph type="sldNum" sz="quarter" idx="12"/>
          </p:nvPr>
        </p:nvSpPr>
        <p:spPr/>
        <p:txBody>
          <a:bodyPr/>
          <a:lstStyle/>
          <a:p>
            <a:fld id="{CDCC92B2-2CAD-4D55-B976-5C672864BB53}" type="slidenum">
              <a:rPr lang="ko-KR" altLang="en-US" smtClean="0">
                <a:solidFill>
                  <a:prstClr val="white">
                    <a:tint val="75000"/>
                  </a:prstClr>
                </a:solidFill>
              </a:rPr>
              <a:pPr/>
              <a:t>‹#›</a:t>
            </a:fld>
            <a:endParaRPr lang="ko-KR" altLang="en-US" dirty="0">
              <a:solidFill>
                <a:prstClr val="white">
                  <a:tint val="75000"/>
                </a:prstClr>
              </a:solidFill>
            </a:endParaRPr>
          </a:p>
        </p:txBody>
      </p:sp>
      <p:cxnSp>
        <p:nvCxnSpPr>
          <p:cNvPr id="9" name="직선 연결선 8"/>
          <p:cNvCxnSpPr/>
          <p:nvPr/>
        </p:nvCxnSpPr>
        <p:spPr>
          <a:xfrm>
            <a:off x="0" y="6309320"/>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텍스트 개체 틀 10"/>
          <p:cNvSpPr>
            <a:spLocks noGrp="1"/>
          </p:cNvSpPr>
          <p:nvPr>
            <p:ph type="body" sz="quarter" idx="13" hasCustomPrompt="1"/>
          </p:nvPr>
        </p:nvSpPr>
        <p:spPr>
          <a:xfrm>
            <a:off x="179512" y="6381328"/>
            <a:ext cx="3816424" cy="360040"/>
          </a:xfrm>
        </p:spPr>
        <p:txBody>
          <a:bodyPr>
            <a:normAutofit/>
          </a:bodyPr>
          <a:lstStyle>
            <a:lvl1pPr>
              <a:buFontTx/>
              <a:buNone/>
              <a:defRPr sz="1400"/>
            </a:lvl1pPr>
          </a:lstStyle>
          <a:p>
            <a:pPr lvl="0"/>
            <a:r>
              <a:rPr lang="en-US" altLang="ko-KR" dirty="0"/>
              <a:t>1. </a:t>
            </a:r>
            <a:r>
              <a:rPr lang="ko-KR" altLang="en-US" dirty="0"/>
              <a:t>불과 공기의 과학</a:t>
            </a:r>
          </a:p>
        </p:txBody>
      </p:sp>
      <p:sp>
        <p:nvSpPr>
          <p:cNvPr id="12" name="제목 1"/>
          <p:cNvSpPr>
            <a:spLocks noGrp="1"/>
          </p:cNvSpPr>
          <p:nvPr>
            <p:ph type="title"/>
          </p:nvPr>
        </p:nvSpPr>
        <p:spPr>
          <a:xfrm>
            <a:off x="457200" y="274638"/>
            <a:ext cx="8229600" cy="706090"/>
          </a:xfrm>
        </p:spPr>
        <p:txBody>
          <a:bodyPr/>
          <a:lstStyle/>
          <a:p>
            <a:r>
              <a:rPr lang="ko-KR" altLang="en-US"/>
              <a:t>마스터 제목 스타일 편집</a:t>
            </a:r>
            <a:endParaRPr lang="ko-KR" altLang="en-US" dirty="0"/>
          </a:p>
        </p:txBody>
      </p:sp>
    </p:spTree>
    <p:extLst>
      <p:ext uri="{BB962C8B-B14F-4D97-AF65-F5344CB8AC3E}">
        <p14:creationId xmlns:p14="http://schemas.microsoft.com/office/powerpoint/2010/main" val="35906477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5_제목 슬라이드">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클릭하여 마스터 부제목 스타일 편집</a:t>
            </a:r>
          </a:p>
        </p:txBody>
      </p:sp>
      <p:sp>
        <p:nvSpPr>
          <p:cNvPr id="6" name="슬라이드 번호 개체 틀 5"/>
          <p:cNvSpPr>
            <a:spLocks noGrp="1"/>
          </p:cNvSpPr>
          <p:nvPr>
            <p:ph type="sldNum" sz="quarter" idx="12"/>
          </p:nvPr>
        </p:nvSpPr>
        <p:spPr/>
        <p:txBody>
          <a:bodyPr/>
          <a:lstStyle/>
          <a:p>
            <a:fld id="{CDCC92B2-2CAD-4D55-B976-5C672864BB53}" type="slidenum">
              <a:rPr lang="ko-KR" altLang="en-US" smtClean="0">
                <a:solidFill>
                  <a:prstClr val="white">
                    <a:tint val="75000"/>
                  </a:prstClr>
                </a:solidFill>
              </a:rPr>
              <a:pPr/>
              <a:t>‹#›</a:t>
            </a:fld>
            <a:endParaRPr lang="ko-KR" altLang="en-US" dirty="0">
              <a:solidFill>
                <a:prstClr val="white">
                  <a:tint val="75000"/>
                </a:prstClr>
              </a:solidFill>
            </a:endParaRPr>
          </a:p>
        </p:txBody>
      </p:sp>
      <p:cxnSp>
        <p:nvCxnSpPr>
          <p:cNvPr id="9" name="직선 연결선 8"/>
          <p:cNvCxnSpPr/>
          <p:nvPr/>
        </p:nvCxnSpPr>
        <p:spPr>
          <a:xfrm>
            <a:off x="0" y="6309320"/>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텍스트 개체 틀 10"/>
          <p:cNvSpPr>
            <a:spLocks noGrp="1"/>
          </p:cNvSpPr>
          <p:nvPr>
            <p:ph type="body" sz="quarter" idx="13" hasCustomPrompt="1"/>
          </p:nvPr>
        </p:nvSpPr>
        <p:spPr>
          <a:xfrm>
            <a:off x="179512" y="6381328"/>
            <a:ext cx="3816424" cy="360040"/>
          </a:xfrm>
        </p:spPr>
        <p:txBody>
          <a:bodyPr>
            <a:normAutofit/>
          </a:bodyPr>
          <a:lstStyle>
            <a:lvl1pPr>
              <a:buFontTx/>
              <a:buNone/>
              <a:defRPr sz="1400"/>
            </a:lvl1pPr>
          </a:lstStyle>
          <a:p>
            <a:pPr lvl="0"/>
            <a:r>
              <a:rPr lang="en-US" altLang="ko-KR" dirty="0"/>
              <a:t>1. </a:t>
            </a:r>
            <a:r>
              <a:rPr lang="ko-KR" altLang="en-US" dirty="0"/>
              <a:t>불과 공기의 과학</a:t>
            </a:r>
          </a:p>
        </p:txBody>
      </p:sp>
      <p:sp>
        <p:nvSpPr>
          <p:cNvPr id="12" name="제목 1"/>
          <p:cNvSpPr>
            <a:spLocks noGrp="1"/>
          </p:cNvSpPr>
          <p:nvPr>
            <p:ph type="title"/>
          </p:nvPr>
        </p:nvSpPr>
        <p:spPr>
          <a:xfrm>
            <a:off x="457200" y="274638"/>
            <a:ext cx="8229600" cy="706090"/>
          </a:xfrm>
        </p:spPr>
        <p:txBody>
          <a:bodyPr/>
          <a:lstStyle/>
          <a:p>
            <a:r>
              <a:rPr lang="ko-KR" altLang="en-US"/>
              <a:t>마스터 제목 스타일 편집</a:t>
            </a:r>
            <a:endParaRPr lang="ko-KR" altLang="en-US" dirty="0"/>
          </a:p>
        </p:txBody>
      </p:sp>
    </p:spTree>
    <p:extLst>
      <p:ext uri="{BB962C8B-B14F-4D97-AF65-F5344CB8AC3E}">
        <p14:creationId xmlns:p14="http://schemas.microsoft.com/office/powerpoint/2010/main" val="2667098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제목 및 내용">
    <p:spTree>
      <p:nvGrpSpPr>
        <p:cNvPr id="1" name=""/>
        <p:cNvGrpSpPr/>
        <p:nvPr/>
      </p:nvGrpSpPr>
      <p:grpSpPr>
        <a:xfrm>
          <a:off x="0" y="0"/>
          <a:ext cx="0" cy="0"/>
          <a:chOff x="0" y="0"/>
          <a:chExt cx="0" cy="0"/>
        </a:xfrm>
      </p:grpSpPr>
      <p:sp>
        <p:nvSpPr>
          <p:cNvPr id="11" name="직사각형 10"/>
          <p:cNvSpPr/>
          <p:nvPr/>
        </p:nvSpPr>
        <p:spPr>
          <a:xfrm>
            <a:off x="0" y="-16477"/>
            <a:ext cx="9144000" cy="1062679"/>
          </a:xfrm>
          <a:prstGeom prst="rect">
            <a:avLst/>
          </a:prstGeom>
          <a:blipFill dpi="0" rotWithShape="1">
            <a:blip r:embed="rId2">
              <a:alphaModFix amt="24000"/>
            </a:blip>
            <a:srcRect/>
            <a:stretch>
              <a:fillRect t="-24032" b="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mn-lt"/>
            </a:endParaRPr>
          </a:p>
        </p:txBody>
      </p:sp>
      <p:sp>
        <p:nvSpPr>
          <p:cNvPr id="12" name="직사각형 11"/>
          <p:cNvSpPr/>
          <p:nvPr/>
        </p:nvSpPr>
        <p:spPr>
          <a:xfrm rot="10800000">
            <a:off x="0" y="5767346"/>
            <a:ext cx="9144000" cy="1103011"/>
          </a:xfrm>
          <a:prstGeom prst="rect">
            <a:avLst/>
          </a:prstGeom>
          <a:blipFill dpi="0" rotWithShape="1">
            <a:blip r:embed="rId2">
              <a:alphaModFix amt="24000"/>
            </a:blip>
            <a:srcRect/>
            <a:stretch>
              <a:fillRect t="-1949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Slide Number Placeholder 5"/>
          <p:cNvSpPr>
            <a:spLocks noGrp="1"/>
          </p:cNvSpPr>
          <p:nvPr>
            <p:ph type="sldNum" sz="quarter" idx="12"/>
          </p:nvPr>
        </p:nvSpPr>
        <p:spPr>
          <a:xfrm>
            <a:off x="8526162" y="6441894"/>
            <a:ext cx="534173" cy="365125"/>
          </a:xfrm>
        </p:spPr>
        <p:txBody>
          <a:bodyPr/>
          <a:lstStyle/>
          <a:p>
            <a:fld id="{CDCC92B2-2CAD-4D55-B976-5C672864BB53}" type="slidenum">
              <a:rPr lang="ko-KR" altLang="en-US" smtClean="0">
                <a:solidFill>
                  <a:prstClr val="white">
                    <a:tint val="75000"/>
                  </a:prstClr>
                </a:solidFill>
              </a:rPr>
              <a:pPr/>
              <a:t>‹#›</a:t>
            </a:fld>
            <a:endParaRPr lang="ko-KR" altLang="en-US" dirty="0">
              <a:solidFill>
                <a:prstClr val="white">
                  <a:tint val="75000"/>
                </a:prstClr>
              </a:solidFill>
            </a:endParaRPr>
          </a:p>
        </p:txBody>
      </p:sp>
      <p:sp>
        <p:nvSpPr>
          <p:cNvPr id="23" name="Text Box 26">
            <a:extLst>
              <a:ext uri="{FF2B5EF4-FFF2-40B4-BE49-F238E27FC236}">
                <a16:creationId xmlns:a16="http://schemas.microsoft.com/office/drawing/2014/main" id="{A11872B5-B2D1-DD46-8633-3D5E701196AD}"/>
              </a:ext>
            </a:extLst>
          </p:cNvPr>
          <p:cNvSpPr txBox="1">
            <a:spLocks noChangeArrowheads="1"/>
          </p:cNvSpPr>
          <p:nvPr/>
        </p:nvSpPr>
        <p:spPr bwMode="auto">
          <a:xfrm>
            <a:off x="22895" y="6437544"/>
            <a:ext cx="9121105" cy="37382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5891" tIns="47946" rIns="95891" bIns="47946">
            <a:spAutoFit/>
          </a:bodyPr>
          <a:lstStyle>
            <a:lvl1pPr algn="l" defTabSz="957263">
              <a:defRPr sz="2400">
                <a:solidFill>
                  <a:schemeClr val="tx1"/>
                </a:solidFill>
                <a:latin typeface="Times New Roman" charset="0"/>
                <a:ea typeface="ＭＳ Ｐゴシック" charset="0"/>
              </a:defRPr>
            </a:lvl1pPr>
            <a:lvl2pPr marL="477838" algn="l" defTabSz="957263">
              <a:defRPr sz="2400">
                <a:solidFill>
                  <a:schemeClr val="tx1"/>
                </a:solidFill>
                <a:latin typeface="Times New Roman" charset="0"/>
                <a:ea typeface="ＭＳ Ｐゴシック" charset="0"/>
              </a:defRPr>
            </a:lvl2pPr>
            <a:lvl3pPr marL="957263" algn="l" defTabSz="957263">
              <a:defRPr sz="2400">
                <a:solidFill>
                  <a:schemeClr val="tx1"/>
                </a:solidFill>
                <a:latin typeface="Times New Roman" charset="0"/>
                <a:ea typeface="ＭＳ Ｐゴシック" charset="0"/>
              </a:defRPr>
            </a:lvl3pPr>
            <a:lvl4pPr marL="1438275" algn="l" defTabSz="957263">
              <a:defRPr sz="2400">
                <a:solidFill>
                  <a:schemeClr val="tx1"/>
                </a:solidFill>
                <a:latin typeface="Times New Roman" charset="0"/>
                <a:ea typeface="ＭＳ Ｐゴシック" charset="0"/>
              </a:defRPr>
            </a:lvl4pPr>
            <a:lvl5pPr marL="1917700" algn="l" defTabSz="957263">
              <a:defRPr sz="2400">
                <a:solidFill>
                  <a:schemeClr val="tx1"/>
                </a:solidFill>
                <a:latin typeface="Times New Roman" charset="0"/>
                <a:ea typeface="ＭＳ Ｐゴシック" charset="0"/>
              </a:defRPr>
            </a:lvl5pPr>
            <a:lvl6pPr marL="2374900" defTabSz="957263" fontAlgn="base">
              <a:spcBef>
                <a:spcPct val="0"/>
              </a:spcBef>
              <a:spcAft>
                <a:spcPct val="0"/>
              </a:spcAft>
              <a:defRPr sz="2400">
                <a:solidFill>
                  <a:schemeClr val="tx1"/>
                </a:solidFill>
                <a:latin typeface="Times New Roman" charset="0"/>
                <a:ea typeface="ＭＳ Ｐゴシック" charset="0"/>
              </a:defRPr>
            </a:lvl6pPr>
            <a:lvl7pPr marL="2832100" defTabSz="957263" fontAlgn="base">
              <a:spcBef>
                <a:spcPct val="0"/>
              </a:spcBef>
              <a:spcAft>
                <a:spcPct val="0"/>
              </a:spcAft>
              <a:defRPr sz="2400">
                <a:solidFill>
                  <a:schemeClr val="tx1"/>
                </a:solidFill>
                <a:latin typeface="Times New Roman" charset="0"/>
                <a:ea typeface="ＭＳ Ｐゴシック" charset="0"/>
              </a:defRPr>
            </a:lvl7pPr>
            <a:lvl8pPr marL="3289300" defTabSz="957263" fontAlgn="base">
              <a:spcBef>
                <a:spcPct val="0"/>
              </a:spcBef>
              <a:spcAft>
                <a:spcPct val="0"/>
              </a:spcAft>
              <a:defRPr sz="2400">
                <a:solidFill>
                  <a:schemeClr val="tx1"/>
                </a:solidFill>
                <a:latin typeface="Times New Roman" charset="0"/>
                <a:ea typeface="ＭＳ Ｐゴシック" charset="0"/>
              </a:defRPr>
            </a:lvl8pPr>
            <a:lvl9pPr marL="3746500" defTabSz="957263" fontAlgn="base">
              <a:spcBef>
                <a:spcPct val="0"/>
              </a:spcBef>
              <a:spcAft>
                <a:spcPct val="0"/>
              </a:spcAft>
              <a:defRPr sz="2400">
                <a:solidFill>
                  <a:schemeClr val="tx1"/>
                </a:solidFill>
                <a:latin typeface="Times New Roman" charset="0"/>
                <a:ea typeface="ＭＳ Ｐゴシック" charset="0"/>
              </a:defRPr>
            </a:lvl9pPr>
          </a:lstStyle>
          <a:p>
            <a:pPr algn="ctr"/>
            <a:r>
              <a:rPr lang="en-US" altLang="ja-JP" sz="1800" b="0" dirty="0">
                <a:solidFill>
                  <a:schemeClr val="tx2"/>
                </a:solidFill>
                <a:latin typeface="Palatino Linotype" panose="02040502050505030304" pitchFamily="18" charset="0"/>
                <a:ea typeface="Apple SD 산돌고딕 Neo 일반체"/>
                <a:cs typeface="Optima"/>
              </a:rPr>
              <a:t>Physics</a:t>
            </a:r>
            <a:r>
              <a:rPr lang="en-US" altLang="ja-JP" sz="1800" b="0" baseline="0" dirty="0">
                <a:solidFill>
                  <a:schemeClr val="tx2"/>
                </a:solidFill>
                <a:latin typeface="Palatino Linotype" panose="02040502050505030304" pitchFamily="18" charset="0"/>
                <a:ea typeface="Apple SD 산돌고딕 Neo 일반체"/>
                <a:cs typeface="Optima"/>
              </a:rPr>
              <a:t> of 36.5˚C </a:t>
            </a:r>
            <a:r>
              <a:rPr lang="en-US" altLang="ja-JP" sz="1800" b="0" dirty="0">
                <a:solidFill>
                  <a:schemeClr val="tx2"/>
                </a:solidFill>
                <a:latin typeface="Palatino Linotype" panose="02040502050505030304" pitchFamily="18" charset="0"/>
                <a:ea typeface="Apple SD 산돌고딕 Neo 일반체"/>
                <a:cs typeface="Optima"/>
              </a:rPr>
              <a:t>,</a:t>
            </a:r>
            <a:r>
              <a:rPr lang="en-US" altLang="ja-JP" sz="1800" b="0" baseline="0" dirty="0">
                <a:solidFill>
                  <a:schemeClr val="tx2"/>
                </a:solidFill>
                <a:latin typeface="Palatino Linotype" panose="02040502050505030304" pitchFamily="18" charset="0"/>
                <a:ea typeface="Apple SD 산돌고딕 Neo 일반체"/>
                <a:cs typeface="Optima"/>
              </a:rPr>
              <a:t> </a:t>
            </a:r>
            <a:r>
              <a:rPr lang="en-US" altLang="ko-KR" sz="1800" b="0" baseline="0" dirty="0">
                <a:solidFill>
                  <a:schemeClr val="tx2"/>
                </a:solidFill>
                <a:latin typeface="Palatino Linotype" panose="02040502050505030304" pitchFamily="18" charset="0"/>
                <a:ea typeface="Apple SD 산돌고딕 Neo 일반체"/>
                <a:cs typeface="Optima"/>
              </a:rPr>
              <a:t>Dong Ho Moon</a:t>
            </a:r>
            <a:endParaRPr lang="en-US" altLang="ja-JP" sz="1800" b="0" dirty="0">
              <a:solidFill>
                <a:schemeClr val="tx2"/>
              </a:solidFill>
              <a:latin typeface="Palatino Linotype" panose="02040502050505030304" pitchFamily="18" charset="0"/>
              <a:ea typeface="Apple SD 산돌고딕 Neo 일반체"/>
              <a:cs typeface="Optima"/>
            </a:endParaRPr>
          </a:p>
        </p:txBody>
      </p:sp>
      <p:cxnSp>
        <p:nvCxnSpPr>
          <p:cNvPr id="25" name="직선 연결선 24"/>
          <p:cNvCxnSpPr/>
          <p:nvPr/>
        </p:nvCxnSpPr>
        <p:spPr>
          <a:xfrm>
            <a:off x="-4284" y="637009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직선 연결선 25"/>
          <p:cNvCxnSpPr/>
          <p:nvPr/>
        </p:nvCxnSpPr>
        <p:spPr>
          <a:xfrm>
            <a:off x="1763" y="830139"/>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그림 8">
            <a:extLst>
              <a:ext uri="{FF2B5EF4-FFF2-40B4-BE49-F238E27FC236}">
                <a16:creationId xmlns:a16="http://schemas.microsoft.com/office/drawing/2014/main" id="{44B1DBC1-8ACA-F8D7-76DF-2ADA6B2A7B0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00" y="6381762"/>
            <a:ext cx="478800" cy="478800"/>
          </a:xfrm>
          <a:prstGeom prst="rect">
            <a:avLst/>
          </a:prstGeom>
          <a:ln>
            <a:solidFill>
              <a:srgbClr val="0066FF"/>
            </a:solidFill>
          </a:ln>
        </p:spPr>
      </p:pic>
    </p:spTree>
    <p:extLst>
      <p:ext uri="{BB962C8B-B14F-4D97-AF65-F5344CB8AC3E}">
        <p14:creationId xmlns:p14="http://schemas.microsoft.com/office/powerpoint/2010/main" val="36997266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6_제목 슬라이드">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클릭하여 마스터 부제목 스타일 편집</a:t>
            </a:r>
          </a:p>
        </p:txBody>
      </p:sp>
      <p:sp>
        <p:nvSpPr>
          <p:cNvPr id="6" name="슬라이드 번호 개체 틀 5"/>
          <p:cNvSpPr>
            <a:spLocks noGrp="1"/>
          </p:cNvSpPr>
          <p:nvPr>
            <p:ph type="sldNum" sz="quarter" idx="12"/>
          </p:nvPr>
        </p:nvSpPr>
        <p:spPr/>
        <p:txBody>
          <a:bodyPr/>
          <a:lstStyle/>
          <a:p>
            <a:fld id="{CDCC92B2-2CAD-4D55-B976-5C672864BB53}" type="slidenum">
              <a:rPr lang="ko-KR" altLang="en-US" smtClean="0">
                <a:solidFill>
                  <a:prstClr val="white">
                    <a:tint val="75000"/>
                  </a:prstClr>
                </a:solidFill>
              </a:rPr>
              <a:pPr/>
              <a:t>‹#›</a:t>
            </a:fld>
            <a:endParaRPr lang="ko-KR" altLang="en-US" dirty="0">
              <a:solidFill>
                <a:prstClr val="white">
                  <a:tint val="75000"/>
                </a:prstClr>
              </a:solidFill>
            </a:endParaRPr>
          </a:p>
        </p:txBody>
      </p:sp>
      <p:cxnSp>
        <p:nvCxnSpPr>
          <p:cNvPr id="9" name="직선 연결선 8"/>
          <p:cNvCxnSpPr/>
          <p:nvPr/>
        </p:nvCxnSpPr>
        <p:spPr>
          <a:xfrm>
            <a:off x="0" y="6309320"/>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텍스트 개체 틀 10"/>
          <p:cNvSpPr>
            <a:spLocks noGrp="1"/>
          </p:cNvSpPr>
          <p:nvPr>
            <p:ph type="body" sz="quarter" idx="13" hasCustomPrompt="1"/>
          </p:nvPr>
        </p:nvSpPr>
        <p:spPr>
          <a:xfrm>
            <a:off x="179512" y="6381328"/>
            <a:ext cx="3816424" cy="360040"/>
          </a:xfrm>
        </p:spPr>
        <p:txBody>
          <a:bodyPr>
            <a:normAutofit/>
          </a:bodyPr>
          <a:lstStyle>
            <a:lvl1pPr>
              <a:buFontTx/>
              <a:buNone/>
              <a:defRPr sz="1400"/>
            </a:lvl1pPr>
          </a:lstStyle>
          <a:p>
            <a:pPr lvl="0"/>
            <a:r>
              <a:rPr lang="en-US" altLang="ko-KR" dirty="0"/>
              <a:t>1. </a:t>
            </a:r>
            <a:r>
              <a:rPr lang="ko-KR" altLang="en-US" dirty="0"/>
              <a:t>불과 공기의 과학</a:t>
            </a:r>
          </a:p>
        </p:txBody>
      </p:sp>
      <p:sp>
        <p:nvSpPr>
          <p:cNvPr id="12" name="제목 1"/>
          <p:cNvSpPr>
            <a:spLocks noGrp="1"/>
          </p:cNvSpPr>
          <p:nvPr>
            <p:ph type="title"/>
          </p:nvPr>
        </p:nvSpPr>
        <p:spPr>
          <a:xfrm>
            <a:off x="457200" y="274638"/>
            <a:ext cx="8229600" cy="706090"/>
          </a:xfrm>
        </p:spPr>
        <p:txBody>
          <a:bodyPr/>
          <a:lstStyle/>
          <a:p>
            <a:r>
              <a:rPr lang="ko-KR" altLang="en-US"/>
              <a:t>마스터 제목 스타일 편집</a:t>
            </a:r>
            <a:endParaRPr lang="ko-KR" altLang="en-US" dirty="0"/>
          </a:p>
        </p:txBody>
      </p:sp>
    </p:spTree>
    <p:extLst>
      <p:ext uri="{BB962C8B-B14F-4D97-AF65-F5344CB8AC3E}">
        <p14:creationId xmlns:p14="http://schemas.microsoft.com/office/powerpoint/2010/main" val="14308004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7_제목 슬라이드">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클릭하여 마스터 부제목 스타일 편집</a:t>
            </a:r>
          </a:p>
        </p:txBody>
      </p:sp>
      <p:sp>
        <p:nvSpPr>
          <p:cNvPr id="6" name="슬라이드 번호 개체 틀 5"/>
          <p:cNvSpPr>
            <a:spLocks noGrp="1"/>
          </p:cNvSpPr>
          <p:nvPr>
            <p:ph type="sldNum" sz="quarter" idx="12"/>
          </p:nvPr>
        </p:nvSpPr>
        <p:spPr/>
        <p:txBody>
          <a:bodyPr/>
          <a:lstStyle/>
          <a:p>
            <a:fld id="{CDCC92B2-2CAD-4D55-B976-5C672864BB53}" type="slidenum">
              <a:rPr lang="ko-KR" altLang="en-US" smtClean="0">
                <a:solidFill>
                  <a:prstClr val="white">
                    <a:tint val="75000"/>
                  </a:prstClr>
                </a:solidFill>
              </a:rPr>
              <a:pPr/>
              <a:t>‹#›</a:t>
            </a:fld>
            <a:endParaRPr lang="ko-KR" altLang="en-US" dirty="0">
              <a:solidFill>
                <a:prstClr val="white">
                  <a:tint val="75000"/>
                </a:prstClr>
              </a:solidFill>
            </a:endParaRPr>
          </a:p>
        </p:txBody>
      </p:sp>
      <p:cxnSp>
        <p:nvCxnSpPr>
          <p:cNvPr id="9" name="직선 연결선 8"/>
          <p:cNvCxnSpPr/>
          <p:nvPr/>
        </p:nvCxnSpPr>
        <p:spPr>
          <a:xfrm>
            <a:off x="0" y="6309320"/>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텍스트 개체 틀 10"/>
          <p:cNvSpPr>
            <a:spLocks noGrp="1"/>
          </p:cNvSpPr>
          <p:nvPr>
            <p:ph type="body" sz="quarter" idx="13" hasCustomPrompt="1"/>
          </p:nvPr>
        </p:nvSpPr>
        <p:spPr>
          <a:xfrm>
            <a:off x="179512" y="6381328"/>
            <a:ext cx="3816424" cy="360040"/>
          </a:xfrm>
        </p:spPr>
        <p:txBody>
          <a:bodyPr>
            <a:normAutofit/>
          </a:bodyPr>
          <a:lstStyle>
            <a:lvl1pPr>
              <a:buFontTx/>
              <a:buNone/>
              <a:defRPr sz="1400"/>
            </a:lvl1pPr>
          </a:lstStyle>
          <a:p>
            <a:pPr lvl="0"/>
            <a:r>
              <a:rPr lang="en-US" altLang="ko-KR" dirty="0"/>
              <a:t>1. </a:t>
            </a:r>
            <a:r>
              <a:rPr lang="ko-KR" altLang="en-US" dirty="0"/>
              <a:t>불과 공기의 과학</a:t>
            </a:r>
          </a:p>
        </p:txBody>
      </p:sp>
      <p:sp>
        <p:nvSpPr>
          <p:cNvPr id="12" name="제목 1"/>
          <p:cNvSpPr>
            <a:spLocks noGrp="1"/>
          </p:cNvSpPr>
          <p:nvPr>
            <p:ph type="title"/>
          </p:nvPr>
        </p:nvSpPr>
        <p:spPr>
          <a:xfrm>
            <a:off x="457200" y="274638"/>
            <a:ext cx="8229600" cy="706090"/>
          </a:xfrm>
        </p:spPr>
        <p:txBody>
          <a:bodyPr/>
          <a:lstStyle/>
          <a:p>
            <a:r>
              <a:rPr lang="ko-KR" altLang="en-US"/>
              <a:t>마스터 제목 스타일 편집</a:t>
            </a:r>
            <a:endParaRPr lang="ko-KR" altLang="en-US" dirty="0"/>
          </a:p>
        </p:txBody>
      </p:sp>
      <p:cxnSp>
        <p:nvCxnSpPr>
          <p:cNvPr id="7" name="직선 연결선 6"/>
          <p:cNvCxnSpPr/>
          <p:nvPr userDrawn="1"/>
        </p:nvCxnSpPr>
        <p:spPr>
          <a:xfrm>
            <a:off x="0" y="6309320"/>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95421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8_제목 슬라이드">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클릭하여 마스터 부제목 스타일 편집</a:t>
            </a:r>
          </a:p>
        </p:txBody>
      </p:sp>
      <p:sp>
        <p:nvSpPr>
          <p:cNvPr id="6" name="슬라이드 번호 개체 틀 5"/>
          <p:cNvSpPr>
            <a:spLocks noGrp="1"/>
          </p:cNvSpPr>
          <p:nvPr>
            <p:ph type="sldNum" sz="quarter" idx="12"/>
          </p:nvPr>
        </p:nvSpPr>
        <p:spPr/>
        <p:txBody>
          <a:bodyPr/>
          <a:lstStyle/>
          <a:p>
            <a:fld id="{CDCC92B2-2CAD-4D55-B976-5C672864BB53}" type="slidenum">
              <a:rPr lang="ko-KR" altLang="en-US" smtClean="0"/>
              <a:pPr/>
              <a:t>‹#›</a:t>
            </a:fld>
            <a:endParaRPr lang="ko-KR" altLang="en-US" dirty="0"/>
          </a:p>
        </p:txBody>
      </p:sp>
      <p:cxnSp>
        <p:nvCxnSpPr>
          <p:cNvPr id="9" name="직선 연결선 8"/>
          <p:cNvCxnSpPr/>
          <p:nvPr/>
        </p:nvCxnSpPr>
        <p:spPr>
          <a:xfrm>
            <a:off x="0" y="6309320"/>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텍스트 개체 틀 10"/>
          <p:cNvSpPr>
            <a:spLocks noGrp="1"/>
          </p:cNvSpPr>
          <p:nvPr>
            <p:ph type="body" sz="quarter" idx="13" hasCustomPrompt="1"/>
          </p:nvPr>
        </p:nvSpPr>
        <p:spPr>
          <a:xfrm>
            <a:off x="179512" y="6381328"/>
            <a:ext cx="3816424" cy="360040"/>
          </a:xfrm>
        </p:spPr>
        <p:txBody>
          <a:bodyPr>
            <a:normAutofit/>
          </a:bodyPr>
          <a:lstStyle>
            <a:lvl1pPr>
              <a:buFontTx/>
              <a:buNone/>
              <a:defRPr sz="1400"/>
            </a:lvl1pPr>
          </a:lstStyle>
          <a:p>
            <a:pPr lvl="0"/>
            <a:r>
              <a:rPr lang="en-US" altLang="ko-KR" dirty="0"/>
              <a:t>1. </a:t>
            </a:r>
            <a:r>
              <a:rPr lang="ko-KR" altLang="en-US" dirty="0"/>
              <a:t>불과 공기의 과학</a:t>
            </a:r>
          </a:p>
        </p:txBody>
      </p:sp>
      <p:sp>
        <p:nvSpPr>
          <p:cNvPr id="12" name="제목 1"/>
          <p:cNvSpPr>
            <a:spLocks noGrp="1"/>
          </p:cNvSpPr>
          <p:nvPr>
            <p:ph type="title"/>
          </p:nvPr>
        </p:nvSpPr>
        <p:spPr>
          <a:xfrm>
            <a:off x="457200" y="274638"/>
            <a:ext cx="8229600" cy="706090"/>
          </a:xfrm>
        </p:spPr>
        <p:txBody>
          <a:bodyPr/>
          <a:lstStyle/>
          <a:p>
            <a:r>
              <a:rPr lang="ko-KR" altLang="en-US"/>
              <a:t>마스터 제목 스타일 편집</a:t>
            </a:r>
            <a:endParaRPr lang="ko-KR" altLang="en-US" dirty="0"/>
          </a:p>
        </p:txBody>
      </p:sp>
      <p:cxnSp>
        <p:nvCxnSpPr>
          <p:cNvPr id="7" name="직선 연결선 6"/>
          <p:cNvCxnSpPr/>
          <p:nvPr userDrawn="1"/>
        </p:nvCxnSpPr>
        <p:spPr>
          <a:xfrm>
            <a:off x="0" y="6309320"/>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07092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9_제목 슬라이드">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클릭하여 마스터 부제목 스타일 편집</a:t>
            </a:r>
          </a:p>
        </p:txBody>
      </p:sp>
      <p:sp>
        <p:nvSpPr>
          <p:cNvPr id="6" name="슬라이드 번호 개체 틀 5"/>
          <p:cNvSpPr>
            <a:spLocks noGrp="1"/>
          </p:cNvSpPr>
          <p:nvPr>
            <p:ph type="sldNum" sz="quarter" idx="12"/>
          </p:nvPr>
        </p:nvSpPr>
        <p:spPr/>
        <p:txBody>
          <a:bodyPr/>
          <a:lstStyle/>
          <a:p>
            <a:fld id="{CDCC92B2-2CAD-4D55-B976-5C672864BB53}" type="slidenum">
              <a:rPr lang="ko-KR" altLang="en-US" smtClean="0">
                <a:solidFill>
                  <a:prstClr val="white">
                    <a:tint val="75000"/>
                  </a:prstClr>
                </a:solidFill>
              </a:rPr>
              <a:pPr/>
              <a:t>‹#›</a:t>
            </a:fld>
            <a:endParaRPr lang="ko-KR" altLang="en-US" dirty="0">
              <a:solidFill>
                <a:prstClr val="white">
                  <a:tint val="75000"/>
                </a:prstClr>
              </a:solidFill>
            </a:endParaRPr>
          </a:p>
        </p:txBody>
      </p:sp>
      <p:cxnSp>
        <p:nvCxnSpPr>
          <p:cNvPr id="9" name="직선 연결선 8"/>
          <p:cNvCxnSpPr/>
          <p:nvPr/>
        </p:nvCxnSpPr>
        <p:spPr>
          <a:xfrm>
            <a:off x="0" y="6309320"/>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텍스트 개체 틀 10"/>
          <p:cNvSpPr>
            <a:spLocks noGrp="1"/>
          </p:cNvSpPr>
          <p:nvPr>
            <p:ph type="body" sz="quarter" idx="13" hasCustomPrompt="1"/>
          </p:nvPr>
        </p:nvSpPr>
        <p:spPr>
          <a:xfrm>
            <a:off x="179512" y="6381328"/>
            <a:ext cx="3816424" cy="360040"/>
          </a:xfrm>
        </p:spPr>
        <p:txBody>
          <a:bodyPr>
            <a:normAutofit/>
          </a:bodyPr>
          <a:lstStyle>
            <a:lvl1pPr>
              <a:buFontTx/>
              <a:buNone/>
              <a:defRPr sz="1400"/>
            </a:lvl1pPr>
          </a:lstStyle>
          <a:p>
            <a:pPr lvl="0"/>
            <a:r>
              <a:rPr lang="en-US" altLang="ko-KR" dirty="0"/>
              <a:t>1. </a:t>
            </a:r>
            <a:r>
              <a:rPr lang="ko-KR" altLang="en-US" dirty="0"/>
              <a:t>불과 공기의 과학</a:t>
            </a:r>
          </a:p>
        </p:txBody>
      </p:sp>
      <p:sp>
        <p:nvSpPr>
          <p:cNvPr id="12" name="제목 1"/>
          <p:cNvSpPr>
            <a:spLocks noGrp="1"/>
          </p:cNvSpPr>
          <p:nvPr>
            <p:ph type="title"/>
          </p:nvPr>
        </p:nvSpPr>
        <p:spPr>
          <a:xfrm>
            <a:off x="457200" y="274638"/>
            <a:ext cx="8229600" cy="706090"/>
          </a:xfrm>
        </p:spPr>
        <p:txBody>
          <a:bodyPr/>
          <a:lstStyle/>
          <a:p>
            <a:r>
              <a:rPr lang="ko-KR" altLang="en-US"/>
              <a:t>마스터 제목 스타일 편집</a:t>
            </a:r>
            <a:endParaRPr lang="ko-KR" altLang="en-US" dirty="0"/>
          </a:p>
        </p:txBody>
      </p:sp>
    </p:spTree>
    <p:extLst>
      <p:ext uri="{BB962C8B-B14F-4D97-AF65-F5344CB8AC3E}">
        <p14:creationId xmlns:p14="http://schemas.microsoft.com/office/powerpoint/2010/main" val="16915140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0_제목 슬라이드">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클릭하여 마스터 부제목 스타일 편집</a:t>
            </a:r>
          </a:p>
        </p:txBody>
      </p:sp>
      <p:sp>
        <p:nvSpPr>
          <p:cNvPr id="6" name="슬라이드 번호 개체 틀 5"/>
          <p:cNvSpPr>
            <a:spLocks noGrp="1"/>
          </p:cNvSpPr>
          <p:nvPr>
            <p:ph type="sldNum" sz="quarter" idx="12"/>
          </p:nvPr>
        </p:nvSpPr>
        <p:spPr/>
        <p:txBody>
          <a:bodyPr/>
          <a:lstStyle/>
          <a:p>
            <a:fld id="{CDCC92B2-2CAD-4D55-B976-5C672864BB53}" type="slidenum">
              <a:rPr lang="ko-KR" altLang="en-US" smtClean="0">
                <a:solidFill>
                  <a:prstClr val="white">
                    <a:tint val="75000"/>
                  </a:prstClr>
                </a:solidFill>
              </a:rPr>
              <a:pPr/>
              <a:t>‹#›</a:t>
            </a:fld>
            <a:endParaRPr lang="ko-KR" altLang="en-US" dirty="0">
              <a:solidFill>
                <a:prstClr val="white">
                  <a:tint val="75000"/>
                </a:prstClr>
              </a:solidFill>
            </a:endParaRPr>
          </a:p>
        </p:txBody>
      </p:sp>
      <p:cxnSp>
        <p:nvCxnSpPr>
          <p:cNvPr id="9" name="직선 연결선 8"/>
          <p:cNvCxnSpPr/>
          <p:nvPr/>
        </p:nvCxnSpPr>
        <p:spPr>
          <a:xfrm>
            <a:off x="0" y="6309320"/>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텍스트 개체 틀 10"/>
          <p:cNvSpPr>
            <a:spLocks noGrp="1"/>
          </p:cNvSpPr>
          <p:nvPr>
            <p:ph type="body" sz="quarter" idx="13" hasCustomPrompt="1"/>
          </p:nvPr>
        </p:nvSpPr>
        <p:spPr>
          <a:xfrm>
            <a:off x="179512" y="6381328"/>
            <a:ext cx="3816424" cy="360040"/>
          </a:xfrm>
        </p:spPr>
        <p:txBody>
          <a:bodyPr>
            <a:normAutofit/>
          </a:bodyPr>
          <a:lstStyle>
            <a:lvl1pPr>
              <a:buFontTx/>
              <a:buNone/>
              <a:defRPr sz="1400"/>
            </a:lvl1pPr>
          </a:lstStyle>
          <a:p>
            <a:pPr lvl="0"/>
            <a:r>
              <a:rPr lang="en-US" altLang="ko-KR" dirty="0"/>
              <a:t>1. </a:t>
            </a:r>
            <a:r>
              <a:rPr lang="ko-KR" altLang="en-US" dirty="0"/>
              <a:t>불과 공기의 과학</a:t>
            </a:r>
          </a:p>
        </p:txBody>
      </p:sp>
      <p:sp>
        <p:nvSpPr>
          <p:cNvPr id="12" name="제목 1"/>
          <p:cNvSpPr>
            <a:spLocks noGrp="1"/>
          </p:cNvSpPr>
          <p:nvPr>
            <p:ph type="title"/>
          </p:nvPr>
        </p:nvSpPr>
        <p:spPr>
          <a:xfrm>
            <a:off x="457200" y="274638"/>
            <a:ext cx="8229600" cy="706090"/>
          </a:xfrm>
        </p:spPr>
        <p:txBody>
          <a:bodyPr/>
          <a:lstStyle/>
          <a:p>
            <a:r>
              <a:rPr lang="ko-KR" altLang="en-US"/>
              <a:t>마스터 제목 스타일 편집</a:t>
            </a:r>
            <a:endParaRPr lang="ko-KR" altLang="en-US" dirty="0"/>
          </a:p>
        </p:txBody>
      </p:sp>
    </p:spTree>
    <p:extLst>
      <p:ext uri="{BB962C8B-B14F-4D97-AF65-F5344CB8AC3E}">
        <p14:creationId xmlns:p14="http://schemas.microsoft.com/office/powerpoint/2010/main" val="5943506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1_제목 슬라이드">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클릭하여 마스터 부제목 스타일 편집</a:t>
            </a:r>
          </a:p>
        </p:txBody>
      </p:sp>
      <p:sp>
        <p:nvSpPr>
          <p:cNvPr id="6" name="슬라이드 번호 개체 틀 5"/>
          <p:cNvSpPr>
            <a:spLocks noGrp="1"/>
          </p:cNvSpPr>
          <p:nvPr>
            <p:ph type="sldNum" sz="quarter" idx="12"/>
          </p:nvPr>
        </p:nvSpPr>
        <p:spPr/>
        <p:txBody>
          <a:bodyPr/>
          <a:lstStyle/>
          <a:p>
            <a:fld id="{CDCC92B2-2CAD-4D55-B976-5C672864BB53}" type="slidenum">
              <a:rPr lang="ko-KR" altLang="en-US" smtClean="0">
                <a:solidFill>
                  <a:prstClr val="white">
                    <a:tint val="75000"/>
                  </a:prstClr>
                </a:solidFill>
              </a:rPr>
              <a:pPr/>
              <a:t>‹#›</a:t>
            </a:fld>
            <a:endParaRPr lang="ko-KR" altLang="en-US" dirty="0">
              <a:solidFill>
                <a:prstClr val="white">
                  <a:tint val="75000"/>
                </a:prstClr>
              </a:solidFill>
            </a:endParaRPr>
          </a:p>
        </p:txBody>
      </p:sp>
      <p:cxnSp>
        <p:nvCxnSpPr>
          <p:cNvPr id="9" name="직선 연결선 8"/>
          <p:cNvCxnSpPr/>
          <p:nvPr/>
        </p:nvCxnSpPr>
        <p:spPr>
          <a:xfrm>
            <a:off x="0" y="6309320"/>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텍스트 개체 틀 10"/>
          <p:cNvSpPr>
            <a:spLocks noGrp="1"/>
          </p:cNvSpPr>
          <p:nvPr>
            <p:ph type="body" sz="quarter" idx="13" hasCustomPrompt="1"/>
          </p:nvPr>
        </p:nvSpPr>
        <p:spPr>
          <a:xfrm>
            <a:off x="179512" y="6381328"/>
            <a:ext cx="3816424" cy="360040"/>
          </a:xfrm>
        </p:spPr>
        <p:txBody>
          <a:bodyPr>
            <a:normAutofit/>
          </a:bodyPr>
          <a:lstStyle>
            <a:lvl1pPr>
              <a:buFontTx/>
              <a:buNone/>
              <a:defRPr sz="1400"/>
            </a:lvl1pPr>
          </a:lstStyle>
          <a:p>
            <a:pPr lvl="0"/>
            <a:r>
              <a:rPr lang="en-US" altLang="ko-KR" dirty="0"/>
              <a:t>1. </a:t>
            </a:r>
            <a:r>
              <a:rPr lang="ko-KR" altLang="en-US" dirty="0"/>
              <a:t>불과 공기의 과학</a:t>
            </a:r>
          </a:p>
        </p:txBody>
      </p:sp>
      <p:sp>
        <p:nvSpPr>
          <p:cNvPr id="12" name="제목 1"/>
          <p:cNvSpPr>
            <a:spLocks noGrp="1"/>
          </p:cNvSpPr>
          <p:nvPr>
            <p:ph type="title"/>
          </p:nvPr>
        </p:nvSpPr>
        <p:spPr>
          <a:xfrm>
            <a:off x="457200" y="274638"/>
            <a:ext cx="8229600" cy="706090"/>
          </a:xfrm>
        </p:spPr>
        <p:txBody>
          <a:bodyPr/>
          <a:lstStyle/>
          <a:p>
            <a:r>
              <a:rPr lang="ko-KR" altLang="en-US"/>
              <a:t>마스터 제목 스타일 편집</a:t>
            </a:r>
            <a:endParaRPr lang="ko-KR" altLang="en-US" dirty="0"/>
          </a:p>
        </p:txBody>
      </p:sp>
    </p:spTree>
    <p:extLst>
      <p:ext uri="{BB962C8B-B14F-4D97-AF65-F5344CB8AC3E}">
        <p14:creationId xmlns:p14="http://schemas.microsoft.com/office/powerpoint/2010/main" val="12673353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6_제목 슬라이드">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클릭하여 마스터 부제목 스타일 편집</a:t>
            </a:r>
          </a:p>
        </p:txBody>
      </p:sp>
      <p:sp>
        <p:nvSpPr>
          <p:cNvPr id="6" name="슬라이드 번호 개체 틀 5"/>
          <p:cNvSpPr>
            <a:spLocks noGrp="1"/>
          </p:cNvSpPr>
          <p:nvPr>
            <p:ph type="sldNum" sz="quarter" idx="12"/>
          </p:nvPr>
        </p:nvSpPr>
        <p:spPr/>
        <p:txBody>
          <a:bodyPr/>
          <a:lstStyle/>
          <a:p>
            <a:fld id="{CDCC92B2-2CAD-4D55-B976-5C672864BB53}" type="slidenum">
              <a:rPr lang="ko-KR" altLang="en-US" smtClean="0">
                <a:solidFill>
                  <a:prstClr val="white">
                    <a:tint val="75000"/>
                  </a:prstClr>
                </a:solidFill>
              </a:rPr>
              <a:pPr/>
              <a:t>‹#›</a:t>
            </a:fld>
            <a:endParaRPr lang="ko-KR" altLang="en-US" dirty="0">
              <a:solidFill>
                <a:prstClr val="white">
                  <a:tint val="75000"/>
                </a:prstClr>
              </a:solidFill>
            </a:endParaRPr>
          </a:p>
        </p:txBody>
      </p:sp>
      <p:cxnSp>
        <p:nvCxnSpPr>
          <p:cNvPr id="9" name="직선 연결선 8"/>
          <p:cNvCxnSpPr/>
          <p:nvPr/>
        </p:nvCxnSpPr>
        <p:spPr>
          <a:xfrm>
            <a:off x="0" y="6309320"/>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텍스트 개체 틀 10"/>
          <p:cNvSpPr>
            <a:spLocks noGrp="1"/>
          </p:cNvSpPr>
          <p:nvPr>
            <p:ph type="body" sz="quarter" idx="13" hasCustomPrompt="1"/>
          </p:nvPr>
        </p:nvSpPr>
        <p:spPr>
          <a:xfrm>
            <a:off x="179512" y="6381328"/>
            <a:ext cx="3816424" cy="360040"/>
          </a:xfrm>
        </p:spPr>
        <p:txBody>
          <a:bodyPr>
            <a:normAutofit/>
          </a:bodyPr>
          <a:lstStyle>
            <a:lvl1pPr>
              <a:buFontTx/>
              <a:buNone/>
              <a:defRPr sz="1400"/>
            </a:lvl1pPr>
          </a:lstStyle>
          <a:p>
            <a:pPr lvl="0"/>
            <a:r>
              <a:rPr lang="en-US" altLang="ko-KR" dirty="0"/>
              <a:t>1. </a:t>
            </a:r>
            <a:r>
              <a:rPr lang="ko-KR" altLang="en-US" dirty="0"/>
              <a:t>불과 공기의 과학</a:t>
            </a:r>
          </a:p>
        </p:txBody>
      </p:sp>
      <p:sp>
        <p:nvSpPr>
          <p:cNvPr id="12" name="제목 1"/>
          <p:cNvSpPr>
            <a:spLocks noGrp="1"/>
          </p:cNvSpPr>
          <p:nvPr>
            <p:ph type="title"/>
          </p:nvPr>
        </p:nvSpPr>
        <p:spPr>
          <a:xfrm>
            <a:off x="457200" y="274638"/>
            <a:ext cx="8229600" cy="706090"/>
          </a:xfrm>
        </p:spPr>
        <p:txBody>
          <a:bodyPr/>
          <a:lstStyle/>
          <a:p>
            <a:r>
              <a:rPr lang="ko-KR" altLang="en-US"/>
              <a:t>마스터 제목 스타일 편집</a:t>
            </a:r>
            <a:endParaRPr lang="ko-KR" altLang="en-US" dirty="0"/>
          </a:p>
        </p:txBody>
      </p:sp>
    </p:spTree>
    <p:extLst>
      <p:ext uri="{BB962C8B-B14F-4D97-AF65-F5344CB8AC3E}">
        <p14:creationId xmlns:p14="http://schemas.microsoft.com/office/powerpoint/2010/main" val="19007446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7_제목 슬라이드">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클릭하여 마스터 부제목 스타일 편집</a:t>
            </a:r>
          </a:p>
        </p:txBody>
      </p:sp>
      <p:sp>
        <p:nvSpPr>
          <p:cNvPr id="6" name="슬라이드 번호 개체 틀 5"/>
          <p:cNvSpPr>
            <a:spLocks noGrp="1"/>
          </p:cNvSpPr>
          <p:nvPr>
            <p:ph type="sldNum" sz="quarter" idx="12"/>
          </p:nvPr>
        </p:nvSpPr>
        <p:spPr/>
        <p:txBody>
          <a:bodyPr/>
          <a:lstStyle/>
          <a:p>
            <a:fld id="{CDCC92B2-2CAD-4D55-B976-5C672864BB53}" type="slidenum">
              <a:rPr lang="ko-KR" altLang="en-US" smtClean="0">
                <a:solidFill>
                  <a:prstClr val="white">
                    <a:tint val="75000"/>
                  </a:prstClr>
                </a:solidFill>
              </a:rPr>
              <a:pPr/>
              <a:t>‹#›</a:t>
            </a:fld>
            <a:endParaRPr lang="ko-KR" altLang="en-US" dirty="0">
              <a:solidFill>
                <a:prstClr val="white">
                  <a:tint val="75000"/>
                </a:prstClr>
              </a:solidFill>
            </a:endParaRPr>
          </a:p>
        </p:txBody>
      </p:sp>
      <p:cxnSp>
        <p:nvCxnSpPr>
          <p:cNvPr id="9" name="직선 연결선 8"/>
          <p:cNvCxnSpPr/>
          <p:nvPr/>
        </p:nvCxnSpPr>
        <p:spPr>
          <a:xfrm>
            <a:off x="0" y="6309320"/>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텍스트 개체 틀 10"/>
          <p:cNvSpPr>
            <a:spLocks noGrp="1"/>
          </p:cNvSpPr>
          <p:nvPr>
            <p:ph type="body" sz="quarter" idx="13" hasCustomPrompt="1"/>
          </p:nvPr>
        </p:nvSpPr>
        <p:spPr>
          <a:xfrm>
            <a:off x="179512" y="6381328"/>
            <a:ext cx="3816424" cy="360040"/>
          </a:xfrm>
        </p:spPr>
        <p:txBody>
          <a:bodyPr>
            <a:normAutofit/>
          </a:bodyPr>
          <a:lstStyle>
            <a:lvl1pPr>
              <a:buFontTx/>
              <a:buNone/>
              <a:defRPr sz="1400"/>
            </a:lvl1pPr>
          </a:lstStyle>
          <a:p>
            <a:pPr lvl="0"/>
            <a:r>
              <a:rPr lang="en-US" altLang="ko-KR" dirty="0"/>
              <a:t>1. </a:t>
            </a:r>
            <a:r>
              <a:rPr lang="ko-KR" altLang="en-US" dirty="0"/>
              <a:t>불과 공기의 과학</a:t>
            </a:r>
          </a:p>
        </p:txBody>
      </p:sp>
      <p:sp>
        <p:nvSpPr>
          <p:cNvPr id="12" name="제목 1"/>
          <p:cNvSpPr>
            <a:spLocks noGrp="1"/>
          </p:cNvSpPr>
          <p:nvPr>
            <p:ph type="title"/>
          </p:nvPr>
        </p:nvSpPr>
        <p:spPr>
          <a:xfrm>
            <a:off x="457200" y="274638"/>
            <a:ext cx="8229600" cy="706090"/>
          </a:xfrm>
        </p:spPr>
        <p:txBody>
          <a:bodyPr/>
          <a:lstStyle/>
          <a:p>
            <a:r>
              <a:rPr lang="ko-KR" altLang="en-US"/>
              <a:t>마스터 제목 스타일 편집</a:t>
            </a:r>
            <a:endParaRPr lang="ko-KR" altLang="en-US" dirty="0"/>
          </a:p>
        </p:txBody>
      </p:sp>
    </p:spTree>
    <p:extLst>
      <p:ext uri="{BB962C8B-B14F-4D97-AF65-F5344CB8AC3E}">
        <p14:creationId xmlns:p14="http://schemas.microsoft.com/office/powerpoint/2010/main" val="34765487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8_제목 슬라이드">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클릭하여 마스터 부제목 스타일 편집</a:t>
            </a:r>
          </a:p>
        </p:txBody>
      </p:sp>
      <p:sp>
        <p:nvSpPr>
          <p:cNvPr id="6" name="슬라이드 번호 개체 틀 5"/>
          <p:cNvSpPr>
            <a:spLocks noGrp="1"/>
          </p:cNvSpPr>
          <p:nvPr>
            <p:ph type="sldNum" sz="quarter" idx="12"/>
          </p:nvPr>
        </p:nvSpPr>
        <p:spPr/>
        <p:txBody>
          <a:bodyPr/>
          <a:lstStyle/>
          <a:p>
            <a:fld id="{CDCC92B2-2CAD-4D55-B976-5C672864BB53}" type="slidenum">
              <a:rPr lang="ko-KR" altLang="en-US" smtClean="0">
                <a:solidFill>
                  <a:prstClr val="white">
                    <a:tint val="75000"/>
                  </a:prstClr>
                </a:solidFill>
              </a:rPr>
              <a:pPr/>
              <a:t>‹#›</a:t>
            </a:fld>
            <a:endParaRPr lang="ko-KR" altLang="en-US" dirty="0">
              <a:solidFill>
                <a:prstClr val="white">
                  <a:tint val="75000"/>
                </a:prstClr>
              </a:solidFill>
            </a:endParaRPr>
          </a:p>
        </p:txBody>
      </p:sp>
      <p:cxnSp>
        <p:nvCxnSpPr>
          <p:cNvPr id="9" name="직선 연결선 8"/>
          <p:cNvCxnSpPr/>
          <p:nvPr/>
        </p:nvCxnSpPr>
        <p:spPr>
          <a:xfrm>
            <a:off x="0" y="6309320"/>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텍스트 개체 틀 10"/>
          <p:cNvSpPr>
            <a:spLocks noGrp="1"/>
          </p:cNvSpPr>
          <p:nvPr>
            <p:ph type="body" sz="quarter" idx="13" hasCustomPrompt="1"/>
          </p:nvPr>
        </p:nvSpPr>
        <p:spPr>
          <a:xfrm>
            <a:off x="179512" y="6381328"/>
            <a:ext cx="3816424" cy="360040"/>
          </a:xfrm>
        </p:spPr>
        <p:txBody>
          <a:bodyPr>
            <a:normAutofit/>
          </a:bodyPr>
          <a:lstStyle>
            <a:lvl1pPr>
              <a:buFontTx/>
              <a:buNone/>
              <a:defRPr sz="1400"/>
            </a:lvl1pPr>
          </a:lstStyle>
          <a:p>
            <a:pPr lvl="0"/>
            <a:r>
              <a:rPr lang="en-US" altLang="ko-KR" dirty="0"/>
              <a:t>1. </a:t>
            </a:r>
            <a:r>
              <a:rPr lang="ko-KR" altLang="en-US" dirty="0"/>
              <a:t>불과 공기의 과학</a:t>
            </a:r>
          </a:p>
        </p:txBody>
      </p:sp>
      <p:sp>
        <p:nvSpPr>
          <p:cNvPr id="12" name="제목 1"/>
          <p:cNvSpPr>
            <a:spLocks noGrp="1"/>
          </p:cNvSpPr>
          <p:nvPr>
            <p:ph type="title"/>
          </p:nvPr>
        </p:nvSpPr>
        <p:spPr>
          <a:xfrm>
            <a:off x="457200" y="274638"/>
            <a:ext cx="8229600" cy="706090"/>
          </a:xfrm>
        </p:spPr>
        <p:txBody>
          <a:bodyPr/>
          <a:lstStyle/>
          <a:p>
            <a:r>
              <a:rPr lang="ko-KR" altLang="en-US"/>
              <a:t>마스터 제목 스타일 편집</a:t>
            </a:r>
            <a:endParaRPr lang="ko-KR" altLang="en-US" dirty="0"/>
          </a:p>
        </p:txBody>
      </p:sp>
    </p:spTree>
    <p:extLst>
      <p:ext uri="{BB962C8B-B14F-4D97-AF65-F5344CB8AC3E}">
        <p14:creationId xmlns:p14="http://schemas.microsoft.com/office/powerpoint/2010/main" val="1181731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9_제목 슬라이드">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클릭하여 마스터 부제목 스타일 편집</a:t>
            </a:r>
          </a:p>
        </p:txBody>
      </p:sp>
      <p:sp>
        <p:nvSpPr>
          <p:cNvPr id="6" name="슬라이드 번호 개체 틀 5"/>
          <p:cNvSpPr>
            <a:spLocks noGrp="1"/>
          </p:cNvSpPr>
          <p:nvPr>
            <p:ph type="sldNum" sz="quarter" idx="12"/>
          </p:nvPr>
        </p:nvSpPr>
        <p:spPr/>
        <p:txBody>
          <a:bodyPr/>
          <a:lstStyle/>
          <a:p>
            <a:fld id="{CDCC92B2-2CAD-4D55-B976-5C672864BB53}" type="slidenum">
              <a:rPr lang="ko-KR" altLang="en-US" smtClean="0">
                <a:solidFill>
                  <a:prstClr val="white">
                    <a:tint val="75000"/>
                  </a:prstClr>
                </a:solidFill>
              </a:rPr>
              <a:pPr/>
              <a:t>‹#›</a:t>
            </a:fld>
            <a:endParaRPr lang="ko-KR" altLang="en-US" dirty="0">
              <a:solidFill>
                <a:prstClr val="white">
                  <a:tint val="75000"/>
                </a:prstClr>
              </a:solidFill>
            </a:endParaRPr>
          </a:p>
        </p:txBody>
      </p:sp>
      <p:cxnSp>
        <p:nvCxnSpPr>
          <p:cNvPr id="9" name="직선 연결선 8"/>
          <p:cNvCxnSpPr/>
          <p:nvPr/>
        </p:nvCxnSpPr>
        <p:spPr>
          <a:xfrm>
            <a:off x="0" y="6309320"/>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텍스트 개체 틀 10"/>
          <p:cNvSpPr>
            <a:spLocks noGrp="1"/>
          </p:cNvSpPr>
          <p:nvPr>
            <p:ph type="body" sz="quarter" idx="13" hasCustomPrompt="1"/>
          </p:nvPr>
        </p:nvSpPr>
        <p:spPr>
          <a:xfrm>
            <a:off x="179512" y="6381328"/>
            <a:ext cx="3816424" cy="360040"/>
          </a:xfrm>
        </p:spPr>
        <p:txBody>
          <a:bodyPr>
            <a:normAutofit/>
          </a:bodyPr>
          <a:lstStyle>
            <a:lvl1pPr>
              <a:buFontTx/>
              <a:buNone/>
              <a:defRPr sz="1400"/>
            </a:lvl1pPr>
          </a:lstStyle>
          <a:p>
            <a:pPr lvl="0"/>
            <a:r>
              <a:rPr lang="en-US" altLang="ko-KR" dirty="0"/>
              <a:t>1. </a:t>
            </a:r>
            <a:r>
              <a:rPr lang="ko-KR" altLang="en-US" dirty="0"/>
              <a:t>불과 공기의 과학</a:t>
            </a:r>
          </a:p>
        </p:txBody>
      </p:sp>
      <p:sp>
        <p:nvSpPr>
          <p:cNvPr id="12" name="제목 1"/>
          <p:cNvSpPr>
            <a:spLocks noGrp="1"/>
          </p:cNvSpPr>
          <p:nvPr>
            <p:ph type="title"/>
          </p:nvPr>
        </p:nvSpPr>
        <p:spPr>
          <a:xfrm>
            <a:off x="457200" y="274638"/>
            <a:ext cx="8229600" cy="706090"/>
          </a:xfrm>
        </p:spPr>
        <p:txBody>
          <a:bodyPr/>
          <a:lstStyle/>
          <a:p>
            <a:r>
              <a:rPr lang="ko-KR" altLang="en-US"/>
              <a:t>마스터 제목 스타일 편집</a:t>
            </a:r>
            <a:endParaRPr lang="ko-KR" altLang="en-US" dirty="0"/>
          </a:p>
        </p:txBody>
      </p:sp>
    </p:spTree>
    <p:extLst>
      <p:ext uri="{BB962C8B-B14F-4D97-AF65-F5344CB8AC3E}">
        <p14:creationId xmlns:p14="http://schemas.microsoft.com/office/powerpoint/2010/main" val="1985057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10"/>
          </p:nvPr>
        </p:nvSpPr>
        <p:spPr/>
        <p:txBody>
          <a:bodyPr/>
          <a:lstStyle/>
          <a:p>
            <a:fld id="{191B77E2-D398-44F4-AAB2-BE27F3599A65}" type="datetimeFigureOut">
              <a:rPr lang="ko-KR" altLang="en-US" smtClean="0"/>
              <a:t>2022-11-30</a:t>
            </a:fld>
            <a:endParaRPr lang="ko-KR" altLang="en-US"/>
          </a:p>
        </p:txBody>
      </p:sp>
      <p:sp>
        <p:nvSpPr>
          <p:cNvPr id="5" name="Footer Placeholder 4"/>
          <p:cNvSpPr>
            <a:spLocks noGrp="1"/>
          </p:cNvSpPr>
          <p:nvPr>
            <p:ph type="ftr" sz="quarter" idx="11"/>
          </p:nvPr>
        </p:nvSpPr>
        <p:spPr/>
        <p:txBody>
          <a:bodyPr/>
          <a:lstStyle/>
          <a:p>
            <a:r>
              <a:rPr lang="en-US" altLang="ko-KR"/>
              <a:t>1. </a:t>
            </a:r>
            <a:r>
              <a:rPr lang="ko-KR" altLang="en-US"/>
              <a:t>불과 공기의 과학</a:t>
            </a:r>
            <a:endParaRPr lang="ko-KR" altLang="en-US" dirty="0"/>
          </a:p>
        </p:txBody>
      </p:sp>
      <p:sp>
        <p:nvSpPr>
          <p:cNvPr id="6" name="Slide Number Placeholder 5"/>
          <p:cNvSpPr>
            <a:spLocks noGrp="1"/>
          </p:cNvSpPr>
          <p:nvPr>
            <p:ph type="sldNum" sz="quarter" idx="12"/>
          </p:nvPr>
        </p:nvSpPr>
        <p:spPr/>
        <p:txBody>
          <a:bodyPr/>
          <a:lstStyle/>
          <a:p>
            <a:fld id="{CDCC92B2-2CAD-4D55-B976-5C672864BB53}" type="slidenum">
              <a:rPr lang="ko-KR" altLang="en-US" smtClean="0">
                <a:solidFill>
                  <a:prstClr val="white">
                    <a:tint val="75000"/>
                  </a:prstClr>
                </a:solidFill>
              </a:rPr>
              <a:pPr/>
              <a:t>‹#›</a:t>
            </a:fld>
            <a:endParaRPr lang="ko-KR" altLang="en-US">
              <a:solidFill>
                <a:prstClr val="white">
                  <a:tint val="75000"/>
                </a:prstClr>
              </a:solidFill>
            </a:endParaRPr>
          </a:p>
        </p:txBody>
      </p:sp>
      <p:pic>
        <p:nvPicPr>
          <p:cNvPr id="10" name="그림 9"/>
          <p:cNvPicPr>
            <a:picLocks noChangeAspect="1"/>
          </p:cNvPicPr>
          <p:nvPr/>
        </p:nvPicPr>
        <p:blipFill rotWithShape="1">
          <a:blip r:embed="rId2">
            <a:extLst>
              <a:ext uri="{28A0092B-C50C-407E-A947-70E740481C1C}">
                <a14:useLocalDpi xmlns:a14="http://schemas.microsoft.com/office/drawing/2010/main" val="0"/>
              </a:ext>
            </a:extLst>
          </a:blip>
          <a:srcRect l="50000" t="41975"/>
          <a:stretch/>
        </p:blipFill>
        <p:spPr>
          <a:xfrm>
            <a:off x="0" y="0"/>
            <a:ext cx="1722269" cy="1563576"/>
          </a:xfrm>
          <a:prstGeom prst="rect">
            <a:avLst/>
          </a:prstGeom>
        </p:spPr>
      </p:pic>
      <p:pic>
        <p:nvPicPr>
          <p:cNvPr id="11" name="그림 10"/>
          <p:cNvPicPr>
            <a:picLocks noChangeAspect="1"/>
          </p:cNvPicPr>
          <p:nvPr/>
        </p:nvPicPr>
        <p:blipFill rotWithShape="1">
          <a:blip r:embed="rId2">
            <a:extLst>
              <a:ext uri="{28A0092B-C50C-407E-A947-70E740481C1C}">
                <a14:useLocalDpi xmlns:a14="http://schemas.microsoft.com/office/drawing/2010/main" val="0"/>
              </a:ext>
            </a:extLst>
          </a:blip>
          <a:srcRect l="1092" t="857" r="46772" b="48701"/>
          <a:stretch/>
        </p:blipFill>
        <p:spPr>
          <a:xfrm>
            <a:off x="7348151" y="5498757"/>
            <a:ext cx="1795849" cy="1359243"/>
          </a:xfrm>
          <a:prstGeom prst="rect">
            <a:avLst/>
          </a:prstGeom>
        </p:spPr>
      </p:pic>
    </p:spTree>
    <p:extLst>
      <p:ext uri="{BB962C8B-B14F-4D97-AF65-F5344CB8AC3E}">
        <p14:creationId xmlns:p14="http://schemas.microsoft.com/office/powerpoint/2010/main" val="29416985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20_제목 슬라이드">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클릭하여 마스터 부제목 스타일 편집</a:t>
            </a:r>
          </a:p>
        </p:txBody>
      </p:sp>
      <p:sp>
        <p:nvSpPr>
          <p:cNvPr id="6" name="슬라이드 번호 개체 틀 5"/>
          <p:cNvSpPr>
            <a:spLocks noGrp="1"/>
          </p:cNvSpPr>
          <p:nvPr>
            <p:ph type="sldNum" sz="quarter" idx="12"/>
          </p:nvPr>
        </p:nvSpPr>
        <p:spPr/>
        <p:txBody>
          <a:bodyPr/>
          <a:lstStyle/>
          <a:p>
            <a:fld id="{CDCC92B2-2CAD-4D55-B976-5C672864BB53}" type="slidenum">
              <a:rPr lang="ko-KR" altLang="en-US" smtClean="0">
                <a:solidFill>
                  <a:prstClr val="white">
                    <a:tint val="75000"/>
                  </a:prstClr>
                </a:solidFill>
              </a:rPr>
              <a:pPr/>
              <a:t>‹#›</a:t>
            </a:fld>
            <a:endParaRPr lang="ko-KR" altLang="en-US" dirty="0">
              <a:solidFill>
                <a:prstClr val="white">
                  <a:tint val="75000"/>
                </a:prstClr>
              </a:solidFill>
            </a:endParaRPr>
          </a:p>
        </p:txBody>
      </p:sp>
      <p:cxnSp>
        <p:nvCxnSpPr>
          <p:cNvPr id="9" name="직선 연결선 8"/>
          <p:cNvCxnSpPr/>
          <p:nvPr/>
        </p:nvCxnSpPr>
        <p:spPr>
          <a:xfrm>
            <a:off x="0" y="6309320"/>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텍스트 개체 틀 10"/>
          <p:cNvSpPr>
            <a:spLocks noGrp="1"/>
          </p:cNvSpPr>
          <p:nvPr>
            <p:ph type="body" sz="quarter" idx="13" hasCustomPrompt="1"/>
          </p:nvPr>
        </p:nvSpPr>
        <p:spPr>
          <a:xfrm>
            <a:off x="179512" y="6381328"/>
            <a:ext cx="3816424" cy="360040"/>
          </a:xfrm>
        </p:spPr>
        <p:txBody>
          <a:bodyPr>
            <a:normAutofit/>
          </a:bodyPr>
          <a:lstStyle>
            <a:lvl1pPr>
              <a:buFontTx/>
              <a:buNone/>
              <a:defRPr sz="1400"/>
            </a:lvl1pPr>
          </a:lstStyle>
          <a:p>
            <a:pPr lvl="0"/>
            <a:r>
              <a:rPr lang="en-US" altLang="ko-KR" dirty="0"/>
              <a:t>1. </a:t>
            </a:r>
            <a:r>
              <a:rPr lang="ko-KR" altLang="en-US" dirty="0"/>
              <a:t>불과 공기의 과학</a:t>
            </a:r>
          </a:p>
        </p:txBody>
      </p:sp>
      <p:sp>
        <p:nvSpPr>
          <p:cNvPr id="12" name="제목 1"/>
          <p:cNvSpPr>
            <a:spLocks noGrp="1"/>
          </p:cNvSpPr>
          <p:nvPr>
            <p:ph type="title"/>
          </p:nvPr>
        </p:nvSpPr>
        <p:spPr>
          <a:xfrm>
            <a:off x="457200" y="274638"/>
            <a:ext cx="8229600" cy="706090"/>
          </a:xfrm>
        </p:spPr>
        <p:txBody>
          <a:bodyPr/>
          <a:lstStyle/>
          <a:p>
            <a:r>
              <a:rPr lang="ko-KR" altLang="en-US"/>
              <a:t>마스터 제목 스타일 편집</a:t>
            </a:r>
            <a:endParaRPr lang="ko-KR" altLang="en-US" dirty="0"/>
          </a:p>
        </p:txBody>
      </p:sp>
    </p:spTree>
    <p:extLst>
      <p:ext uri="{BB962C8B-B14F-4D97-AF65-F5344CB8AC3E}">
        <p14:creationId xmlns:p14="http://schemas.microsoft.com/office/powerpoint/2010/main" val="22767010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22_제목 슬라이드">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클릭하여 마스터 부제목 스타일 편집</a:t>
            </a:r>
          </a:p>
        </p:txBody>
      </p:sp>
      <p:sp>
        <p:nvSpPr>
          <p:cNvPr id="6" name="슬라이드 번호 개체 틀 5"/>
          <p:cNvSpPr>
            <a:spLocks noGrp="1"/>
          </p:cNvSpPr>
          <p:nvPr>
            <p:ph type="sldNum" sz="quarter" idx="12"/>
          </p:nvPr>
        </p:nvSpPr>
        <p:spPr/>
        <p:txBody>
          <a:bodyPr/>
          <a:lstStyle/>
          <a:p>
            <a:fld id="{CDCC92B2-2CAD-4D55-B976-5C672864BB53}" type="slidenum">
              <a:rPr lang="ko-KR" altLang="en-US" smtClean="0">
                <a:solidFill>
                  <a:prstClr val="white">
                    <a:tint val="75000"/>
                  </a:prstClr>
                </a:solidFill>
              </a:rPr>
              <a:pPr/>
              <a:t>‹#›</a:t>
            </a:fld>
            <a:endParaRPr lang="ko-KR" altLang="en-US" dirty="0">
              <a:solidFill>
                <a:prstClr val="white">
                  <a:tint val="75000"/>
                </a:prstClr>
              </a:solidFill>
            </a:endParaRPr>
          </a:p>
        </p:txBody>
      </p:sp>
      <p:cxnSp>
        <p:nvCxnSpPr>
          <p:cNvPr id="9" name="직선 연결선 8"/>
          <p:cNvCxnSpPr/>
          <p:nvPr/>
        </p:nvCxnSpPr>
        <p:spPr>
          <a:xfrm>
            <a:off x="0" y="6309320"/>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텍스트 개체 틀 10"/>
          <p:cNvSpPr>
            <a:spLocks noGrp="1"/>
          </p:cNvSpPr>
          <p:nvPr>
            <p:ph type="body" sz="quarter" idx="13" hasCustomPrompt="1"/>
          </p:nvPr>
        </p:nvSpPr>
        <p:spPr>
          <a:xfrm>
            <a:off x="179512" y="6381328"/>
            <a:ext cx="3816424" cy="360040"/>
          </a:xfrm>
        </p:spPr>
        <p:txBody>
          <a:bodyPr>
            <a:normAutofit/>
          </a:bodyPr>
          <a:lstStyle>
            <a:lvl1pPr>
              <a:buFontTx/>
              <a:buNone/>
              <a:defRPr sz="1400"/>
            </a:lvl1pPr>
          </a:lstStyle>
          <a:p>
            <a:pPr lvl="0"/>
            <a:r>
              <a:rPr lang="en-US" altLang="ko-KR" dirty="0"/>
              <a:t>1. </a:t>
            </a:r>
            <a:r>
              <a:rPr lang="ko-KR" altLang="en-US" dirty="0"/>
              <a:t>불과 공기의 과학</a:t>
            </a:r>
          </a:p>
        </p:txBody>
      </p:sp>
      <p:sp>
        <p:nvSpPr>
          <p:cNvPr id="12" name="제목 1"/>
          <p:cNvSpPr>
            <a:spLocks noGrp="1"/>
          </p:cNvSpPr>
          <p:nvPr>
            <p:ph type="title"/>
          </p:nvPr>
        </p:nvSpPr>
        <p:spPr>
          <a:xfrm>
            <a:off x="457200" y="274638"/>
            <a:ext cx="8229600" cy="706090"/>
          </a:xfrm>
        </p:spPr>
        <p:txBody>
          <a:bodyPr/>
          <a:lstStyle/>
          <a:p>
            <a:r>
              <a:rPr lang="ko-KR" altLang="en-US"/>
              <a:t>마스터 제목 스타일 편집</a:t>
            </a:r>
            <a:endParaRPr lang="ko-KR" altLang="en-US" dirty="0"/>
          </a:p>
        </p:txBody>
      </p:sp>
    </p:spTree>
    <p:extLst>
      <p:ext uri="{BB962C8B-B14F-4D97-AF65-F5344CB8AC3E}">
        <p14:creationId xmlns:p14="http://schemas.microsoft.com/office/powerpoint/2010/main" val="14011630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23_제목 슬라이드">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클릭하여 마스터 부제목 스타일 편집</a:t>
            </a:r>
          </a:p>
        </p:txBody>
      </p:sp>
      <p:sp>
        <p:nvSpPr>
          <p:cNvPr id="6" name="슬라이드 번호 개체 틀 5"/>
          <p:cNvSpPr>
            <a:spLocks noGrp="1"/>
          </p:cNvSpPr>
          <p:nvPr>
            <p:ph type="sldNum" sz="quarter" idx="12"/>
          </p:nvPr>
        </p:nvSpPr>
        <p:spPr/>
        <p:txBody>
          <a:bodyPr/>
          <a:lstStyle/>
          <a:p>
            <a:fld id="{CDCC92B2-2CAD-4D55-B976-5C672864BB53}" type="slidenum">
              <a:rPr lang="ko-KR" altLang="en-US" smtClean="0">
                <a:solidFill>
                  <a:prstClr val="white">
                    <a:tint val="75000"/>
                  </a:prstClr>
                </a:solidFill>
              </a:rPr>
              <a:pPr/>
              <a:t>‹#›</a:t>
            </a:fld>
            <a:endParaRPr lang="ko-KR" altLang="en-US" dirty="0">
              <a:solidFill>
                <a:prstClr val="white">
                  <a:tint val="75000"/>
                </a:prstClr>
              </a:solidFill>
            </a:endParaRPr>
          </a:p>
        </p:txBody>
      </p:sp>
      <p:cxnSp>
        <p:nvCxnSpPr>
          <p:cNvPr id="9" name="직선 연결선 8"/>
          <p:cNvCxnSpPr/>
          <p:nvPr/>
        </p:nvCxnSpPr>
        <p:spPr>
          <a:xfrm>
            <a:off x="0" y="6309320"/>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텍스트 개체 틀 10"/>
          <p:cNvSpPr>
            <a:spLocks noGrp="1"/>
          </p:cNvSpPr>
          <p:nvPr>
            <p:ph type="body" sz="quarter" idx="13" hasCustomPrompt="1"/>
          </p:nvPr>
        </p:nvSpPr>
        <p:spPr>
          <a:xfrm>
            <a:off x="179512" y="6381328"/>
            <a:ext cx="3816424" cy="360040"/>
          </a:xfrm>
        </p:spPr>
        <p:txBody>
          <a:bodyPr>
            <a:normAutofit/>
          </a:bodyPr>
          <a:lstStyle>
            <a:lvl1pPr>
              <a:buFontTx/>
              <a:buNone/>
              <a:defRPr sz="1400"/>
            </a:lvl1pPr>
          </a:lstStyle>
          <a:p>
            <a:pPr lvl="0"/>
            <a:r>
              <a:rPr lang="en-US" altLang="ko-KR" dirty="0"/>
              <a:t>1. </a:t>
            </a:r>
            <a:r>
              <a:rPr lang="ko-KR" altLang="en-US" dirty="0"/>
              <a:t>불과 공기의 과학</a:t>
            </a:r>
          </a:p>
        </p:txBody>
      </p:sp>
      <p:sp>
        <p:nvSpPr>
          <p:cNvPr id="12" name="제목 1"/>
          <p:cNvSpPr>
            <a:spLocks noGrp="1"/>
          </p:cNvSpPr>
          <p:nvPr>
            <p:ph type="title"/>
          </p:nvPr>
        </p:nvSpPr>
        <p:spPr>
          <a:xfrm>
            <a:off x="457200" y="274638"/>
            <a:ext cx="8229600" cy="706090"/>
          </a:xfrm>
        </p:spPr>
        <p:txBody>
          <a:bodyPr/>
          <a:lstStyle/>
          <a:p>
            <a:r>
              <a:rPr lang="ko-KR" altLang="en-US"/>
              <a:t>마스터 제목 스타일 편집</a:t>
            </a:r>
            <a:endParaRPr lang="ko-KR" altLang="en-US" dirty="0"/>
          </a:p>
        </p:txBody>
      </p:sp>
    </p:spTree>
    <p:extLst>
      <p:ext uri="{BB962C8B-B14F-4D97-AF65-F5344CB8AC3E}">
        <p14:creationId xmlns:p14="http://schemas.microsoft.com/office/powerpoint/2010/main" val="3114094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24_제목 슬라이드">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클릭하여 마스터 부제목 스타일 편집</a:t>
            </a:r>
          </a:p>
        </p:txBody>
      </p:sp>
      <p:sp>
        <p:nvSpPr>
          <p:cNvPr id="6" name="슬라이드 번호 개체 틀 5"/>
          <p:cNvSpPr>
            <a:spLocks noGrp="1"/>
          </p:cNvSpPr>
          <p:nvPr>
            <p:ph type="sldNum" sz="quarter" idx="12"/>
          </p:nvPr>
        </p:nvSpPr>
        <p:spPr/>
        <p:txBody>
          <a:bodyPr/>
          <a:lstStyle/>
          <a:p>
            <a:fld id="{CDCC92B2-2CAD-4D55-B976-5C672864BB53}" type="slidenum">
              <a:rPr lang="ko-KR" altLang="en-US" smtClean="0">
                <a:solidFill>
                  <a:prstClr val="white">
                    <a:tint val="75000"/>
                  </a:prstClr>
                </a:solidFill>
              </a:rPr>
              <a:pPr/>
              <a:t>‹#›</a:t>
            </a:fld>
            <a:endParaRPr lang="ko-KR" altLang="en-US" dirty="0">
              <a:solidFill>
                <a:prstClr val="white">
                  <a:tint val="75000"/>
                </a:prstClr>
              </a:solidFill>
            </a:endParaRPr>
          </a:p>
        </p:txBody>
      </p:sp>
      <p:cxnSp>
        <p:nvCxnSpPr>
          <p:cNvPr id="9" name="직선 연결선 8"/>
          <p:cNvCxnSpPr/>
          <p:nvPr/>
        </p:nvCxnSpPr>
        <p:spPr>
          <a:xfrm>
            <a:off x="0" y="6309320"/>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텍스트 개체 틀 10"/>
          <p:cNvSpPr>
            <a:spLocks noGrp="1"/>
          </p:cNvSpPr>
          <p:nvPr>
            <p:ph type="body" sz="quarter" idx="13" hasCustomPrompt="1"/>
          </p:nvPr>
        </p:nvSpPr>
        <p:spPr>
          <a:xfrm>
            <a:off x="179512" y="6381328"/>
            <a:ext cx="3816424" cy="360040"/>
          </a:xfrm>
        </p:spPr>
        <p:txBody>
          <a:bodyPr>
            <a:normAutofit/>
          </a:bodyPr>
          <a:lstStyle>
            <a:lvl1pPr>
              <a:buFontTx/>
              <a:buNone/>
              <a:defRPr sz="1400"/>
            </a:lvl1pPr>
          </a:lstStyle>
          <a:p>
            <a:pPr lvl="0"/>
            <a:r>
              <a:rPr lang="en-US" altLang="ko-KR" dirty="0"/>
              <a:t>1. </a:t>
            </a:r>
            <a:r>
              <a:rPr lang="ko-KR" altLang="en-US" dirty="0"/>
              <a:t>불과 공기의 과학</a:t>
            </a:r>
          </a:p>
        </p:txBody>
      </p:sp>
      <p:sp>
        <p:nvSpPr>
          <p:cNvPr id="12" name="제목 1"/>
          <p:cNvSpPr>
            <a:spLocks noGrp="1"/>
          </p:cNvSpPr>
          <p:nvPr>
            <p:ph type="title"/>
          </p:nvPr>
        </p:nvSpPr>
        <p:spPr>
          <a:xfrm>
            <a:off x="457200" y="274638"/>
            <a:ext cx="8229600" cy="706090"/>
          </a:xfrm>
        </p:spPr>
        <p:txBody>
          <a:bodyPr/>
          <a:lstStyle/>
          <a:p>
            <a:r>
              <a:rPr lang="ko-KR" altLang="en-US"/>
              <a:t>마스터 제목 스타일 편집</a:t>
            </a:r>
            <a:endParaRPr lang="ko-KR" altLang="en-US" dirty="0"/>
          </a:p>
        </p:txBody>
      </p:sp>
    </p:spTree>
    <p:extLst>
      <p:ext uri="{BB962C8B-B14F-4D97-AF65-F5344CB8AC3E}">
        <p14:creationId xmlns:p14="http://schemas.microsoft.com/office/powerpoint/2010/main" val="289920544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25_제목 슬라이드">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클릭하여 마스터 부제목 스타일 편집</a:t>
            </a:r>
          </a:p>
        </p:txBody>
      </p:sp>
      <p:sp>
        <p:nvSpPr>
          <p:cNvPr id="6" name="슬라이드 번호 개체 틀 5"/>
          <p:cNvSpPr>
            <a:spLocks noGrp="1"/>
          </p:cNvSpPr>
          <p:nvPr>
            <p:ph type="sldNum" sz="quarter" idx="12"/>
          </p:nvPr>
        </p:nvSpPr>
        <p:spPr/>
        <p:txBody>
          <a:bodyPr/>
          <a:lstStyle/>
          <a:p>
            <a:fld id="{CDCC92B2-2CAD-4D55-B976-5C672864BB53}" type="slidenum">
              <a:rPr lang="ko-KR" altLang="en-US" smtClean="0">
                <a:solidFill>
                  <a:prstClr val="white">
                    <a:tint val="75000"/>
                  </a:prstClr>
                </a:solidFill>
              </a:rPr>
              <a:pPr/>
              <a:t>‹#›</a:t>
            </a:fld>
            <a:endParaRPr lang="ko-KR" altLang="en-US" dirty="0">
              <a:solidFill>
                <a:prstClr val="white">
                  <a:tint val="75000"/>
                </a:prstClr>
              </a:solidFill>
            </a:endParaRPr>
          </a:p>
        </p:txBody>
      </p:sp>
      <p:cxnSp>
        <p:nvCxnSpPr>
          <p:cNvPr id="9" name="직선 연결선 8"/>
          <p:cNvCxnSpPr/>
          <p:nvPr/>
        </p:nvCxnSpPr>
        <p:spPr>
          <a:xfrm>
            <a:off x="0" y="6309320"/>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텍스트 개체 틀 10"/>
          <p:cNvSpPr>
            <a:spLocks noGrp="1"/>
          </p:cNvSpPr>
          <p:nvPr>
            <p:ph type="body" sz="quarter" idx="13" hasCustomPrompt="1"/>
          </p:nvPr>
        </p:nvSpPr>
        <p:spPr>
          <a:xfrm>
            <a:off x="179512" y="6381328"/>
            <a:ext cx="3816424" cy="360040"/>
          </a:xfrm>
        </p:spPr>
        <p:txBody>
          <a:bodyPr>
            <a:normAutofit/>
          </a:bodyPr>
          <a:lstStyle>
            <a:lvl1pPr>
              <a:buFontTx/>
              <a:buNone/>
              <a:defRPr sz="1400"/>
            </a:lvl1pPr>
          </a:lstStyle>
          <a:p>
            <a:pPr lvl="0"/>
            <a:r>
              <a:rPr lang="en-US" altLang="ko-KR" dirty="0"/>
              <a:t>1. </a:t>
            </a:r>
            <a:r>
              <a:rPr lang="ko-KR" altLang="en-US" dirty="0"/>
              <a:t>불과 공기의 과학</a:t>
            </a:r>
          </a:p>
        </p:txBody>
      </p:sp>
      <p:sp>
        <p:nvSpPr>
          <p:cNvPr id="12" name="제목 1"/>
          <p:cNvSpPr>
            <a:spLocks noGrp="1"/>
          </p:cNvSpPr>
          <p:nvPr>
            <p:ph type="title"/>
          </p:nvPr>
        </p:nvSpPr>
        <p:spPr>
          <a:xfrm>
            <a:off x="457200" y="274638"/>
            <a:ext cx="8229600" cy="706090"/>
          </a:xfrm>
        </p:spPr>
        <p:txBody>
          <a:bodyPr/>
          <a:lstStyle/>
          <a:p>
            <a:r>
              <a:rPr lang="ko-KR" altLang="en-US"/>
              <a:t>마스터 제목 스타일 편집</a:t>
            </a:r>
            <a:endParaRPr lang="ko-KR" altLang="en-US" dirty="0"/>
          </a:p>
        </p:txBody>
      </p:sp>
    </p:spTree>
    <p:extLst>
      <p:ext uri="{BB962C8B-B14F-4D97-AF65-F5344CB8AC3E}">
        <p14:creationId xmlns:p14="http://schemas.microsoft.com/office/powerpoint/2010/main" val="399814855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26_제목 슬라이드">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클릭하여 마스터 부제목 스타일 편집</a:t>
            </a:r>
          </a:p>
        </p:txBody>
      </p:sp>
      <p:sp>
        <p:nvSpPr>
          <p:cNvPr id="6" name="슬라이드 번호 개체 틀 5"/>
          <p:cNvSpPr>
            <a:spLocks noGrp="1"/>
          </p:cNvSpPr>
          <p:nvPr>
            <p:ph type="sldNum" sz="quarter" idx="12"/>
          </p:nvPr>
        </p:nvSpPr>
        <p:spPr/>
        <p:txBody>
          <a:bodyPr/>
          <a:lstStyle/>
          <a:p>
            <a:fld id="{CDCC92B2-2CAD-4D55-B976-5C672864BB53}" type="slidenum">
              <a:rPr lang="ko-KR" altLang="en-US" smtClean="0">
                <a:solidFill>
                  <a:prstClr val="white">
                    <a:tint val="75000"/>
                  </a:prstClr>
                </a:solidFill>
              </a:rPr>
              <a:pPr/>
              <a:t>‹#›</a:t>
            </a:fld>
            <a:endParaRPr lang="ko-KR" altLang="en-US" dirty="0">
              <a:solidFill>
                <a:prstClr val="white">
                  <a:tint val="75000"/>
                </a:prstClr>
              </a:solidFill>
            </a:endParaRPr>
          </a:p>
        </p:txBody>
      </p:sp>
      <p:cxnSp>
        <p:nvCxnSpPr>
          <p:cNvPr id="9" name="직선 연결선 8"/>
          <p:cNvCxnSpPr/>
          <p:nvPr/>
        </p:nvCxnSpPr>
        <p:spPr>
          <a:xfrm>
            <a:off x="0" y="6309320"/>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텍스트 개체 틀 10"/>
          <p:cNvSpPr>
            <a:spLocks noGrp="1"/>
          </p:cNvSpPr>
          <p:nvPr>
            <p:ph type="body" sz="quarter" idx="13" hasCustomPrompt="1"/>
          </p:nvPr>
        </p:nvSpPr>
        <p:spPr>
          <a:xfrm>
            <a:off x="179512" y="6381328"/>
            <a:ext cx="3816424" cy="360040"/>
          </a:xfrm>
        </p:spPr>
        <p:txBody>
          <a:bodyPr>
            <a:normAutofit/>
          </a:bodyPr>
          <a:lstStyle>
            <a:lvl1pPr>
              <a:buFontTx/>
              <a:buNone/>
              <a:defRPr sz="1400"/>
            </a:lvl1pPr>
          </a:lstStyle>
          <a:p>
            <a:pPr lvl="0"/>
            <a:r>
              <a:rPr lang="en-US" altLang="ko-KR" dirty="0"/>
              <a:t>1. </a:t>
            </a:r>
            <a:r>
              <a:rPr lang="ko-KR" altLang="en-US" dirty="0"/>
              <a:t>불과 공기의 과학</a:t>
            </a:r>
          </a:p>
        </p:txBody>
      </p:sp>
      <p:sp>
        <p:nvSpPr>
          <p:cNvPr id="12" name="제목 1"/>
          <p:cNvSpPr>
            <a:spLocks noGrp="1"/>
          </p:cNvSpPr>
          <p:nvPr>
            <p:ph type="title"/>
          </p:nvPr>
        </p:nvSpPr>
        <p:spPr>
          <a:xfrm>
            <a:off x="457200" y="274638"/>
            <a:ext cx="8229600" cy="706090"/>
          </a:xfrm>
        </p:spPr>
        <p:txBody>
          <a:bodyPr/>
          <a:lstStyle/>
          <a:p>
            <a:r>
              <a:rPr lang="ko-KR" altLang="en-US"/>
              <a:t>마스터 제목 스타일 편집</a:t>
            </a:r>
            <a:endParaRPr lang="ko-KR" altLang="en-US" dirty="0"/>
          </a:p>
        </p:txBody>
      </p:sp>
    </p:spTree>
    <p:extLst>
      <p:ext uri="{BB962C8B-B14F-4D97-AF65-F5344CB8AC3E}">
        <p14:creationId xmlns:p14="http://schemas.microsoft.com/office/powerpoint/2010/main" val="23688495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27_제목 슬라이드">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클릭하여 마스터 부제목 스타일 편집</a:t>
            </a:r>
          </a:p>
        </p:txBody>
      </p:sp>
      <p:sp>
        <p:nvSpPr>
          <p:cNvPr id="6" name="슬라이드 번호 개체 틀 5"/>
          <p:cNvSpPr>
            <a:spLocks noGrp="1"/>
          </p:cNvSpPr>
          <p:nvPr>
            <p:ph type="sldNum" sz="quarter" idx="12"/>
          </p:nvPr>
        </p:nvSpPr>
        <p:spPr/>
        <p:txBody>
          <a:bodyPr/>
          <a:lstStyle/>
          <a:p>
            <a:fld id="{CDCC92B2-2CAD-4D55-B976-5C672864BB53}" type="slidenum">
              <a:rPr lang="ko-KR" altLang="en-US" smtClean="0">
                <a:solidFill>
                  <a:prstClr val="white">
                    <a:tint val="75000"/>
                  </a:prstClr>
                </a:solidFill>
              </a:rPr>
              <a:pPr/>
              <a:t>‹#›</a:t>
            </a:fld>
            <a:endParaRPr lang="ko-KR" altLang="en-US" dirty="0">
              <a:solidFill>
                <a:prstClr val="white">
                  <a:tint val="75000"/>
                </a:prstClr>
              </a:solidFill>
            </a:endParaRPr>
          </a:p>
        </p:txBody>
      </p:sp>
      <p:cxnSp>
        <p:nvCxnSpPr>
          <p:cNvPr id="9" name="직선 연결선 8"/>
          <p:cNvCxnSpPr/>
          <p:nvPr/>
        </p:nvCxnSpPr>
        <p:spPr>
          <a:xfrm>
            <a:off x="0" y="6309320"/>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텍스트 개체 틀 10"/>
          <p:cNvSpPr>
            <a:spLocks noGrp="1"/>
          </p:cNvSpPr>
          <p:nvPr>
            <p:ph type="body" sz="quarter" idx="13" hasCustomPrompt="1"/>
          </p:nvPr>
        </p:nvSpPr>
        <p:spPr>
          <a:xfrm>
            <a:off x="179512" y="6381328"/>
            <a:ext cx="3816424" cy="360040"/>
          </a:xfrm>
        </p:spPr>
        <p:txBody>
          <a:bodyPr>
            <a:normAutofit/>
          </a:bodyPr>
          <a:lstStyle>
            <a:lvl1pPr>
              <a:buFontTx/>
              <a:buNone/>
              <a:defRPr sz="1400"/>
            </a:lvl1pPr>
          </a:lstStyle>
          <a:p>
            <a:pPr lvl="0"/>
            <a:r>
              <a:rPr lang="en-US" altLang="ko-KR" dirty="0"/>
              <a:t>1. </a:t>
            </a:r>
            <a:r>
              <a:rPr lang="ko-KR" altLang="en-US" dirty="0"/>
              <a:t>불과 공기의 과학</a:t>
            </a:r>
          </a:p>
        </p:txBody>
      </p:sp>
      <p:sp>
        <p:nvSpPr>
          <p:cNvPr id="12" name="제목 1"/>
          <p:cNvSpPr>
            <a:spLocks noGrp="1"/>
          </p:cNvSpPr>
          <p:nvPr>
            <p:ph type="title"/>
          </p:nvPr>
        </p:nvSpPr>
        <p:spPr>
          <a:xfrm>
            <a:off x="457200" y="274638"/>
            <a:ext cx="8229600" cy="706090"/>
          </a:xfrm>
        </p:spPr>
        <p:txBody>
          <a:bodyPr/>
          <a:lstStyle/>
          <a:p>
            <a:r>
              <a:rPr lang="ko-KR" altLang="en-US"/>
              <a:t>마스터 제목 스타일 편집</a:t>
            </a:r>
            <a:endParaRPr lang="ko-KR" altLang="en-US" dirty="0"/>
          </a:p>
        </p:txBody>
      </p:sp>
    </p:spTree>
    <p:extLst>
      <p:ext uri="{BB962C8B-B14F-4D97-AF65-F5344CB8AC3E}">
        <p14:creationId xmlns:p14="http://schemas.microsoft.com/office/powerpoint/2010/main" val="19392481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28_제목 슬라이드">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클릭하여 마스터 부제목 스타일 편집</a:t>
            </a:r>
          </a:p>
        </p:txBody>
      </p:sp>
      <p:sp>
        <p:nvSpPr>
          <p:cNvPr id="6" name="슬라이드 번호 개체 틀 5"/>
          <p:cNvSpPr>
            <a:spLocks noGrp="1"/>
          </p:cNvSpPr>
          <p:nvPr>
            <p:ph type="sldNum" sz="quarter" idx="12"/>
          </p:nvPr>
        </p:nvSpPr>
        <p:spPr/>
        <p:txBody>
          <a:bodyPr/>
          <a:lstStyle/>
          <a:p>
            <a:fld id="{CDCC92B2-2CAD-4D55-B976-5C672864BB53}" type="slidenum">
              <a:rPr lang="ko-KR" altLang="en-US" smtClean="0">
                <a:solidFill>
                  <a:prstClr val="white">
                    <a:tint val="75000"/>
                  </a:prstClr>
                </a:solidFill>
              </a:rPr>
              <a:pPr/>
              <a:t>‹#›</a:t>
            </a:fld>
            <a:endParaRPr lang="ko-KR" altLang="en-US" dirty="0">
              <a:solidFill>
                <a:prstClr val="white">
                  <a:tint val="75000"/>
                </a:prstClr>
              </a:solidFill>
            </a:endParaRPr>
          </a:p>
        </p:txBody>
      </p:sp>
      <p:cxnSp>
        <p:nvCxnSpPr>
          <p:cNvPr id="9" name="직선 연결선 8"/>
          <p:cNvCxnSpPr/>
          <p:nvPr/>
        </p:nvCxnSpPr>
        <p:spPr>
          <a:xfrm>
            <a:off x="0" y="6309320"/>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텍스트 개체 틀 10"/>
          <p:cNvSpPr>
            <a:spLocks noGrp="1"/>
          </p:cNvSpPr>
          <p:nvPr>
            <p:ph type="body" sz="quarter" idx="13" hasCustomPrompt="1"/>
          </p:nvPr>
        </p:nvSpPr>
        <p:spPr>
          <a:xfrm>
            <a:off x="179512" y="6381328"/>
            <a:ext cx="3816424" cy="360040"/>
          </a:xfrm>
        </p:spPr>
        <p:txBody>
          <a:bodyPr>
            <a:normAutofit/>
          </a:bodyPr>
          <a:lstStyle>
            <a:lvl1pPr>
              <a:buFontTx/>
              <a:buNone/>
              <a:defRPr sz="1400"/>
            </a:lvl1pPr>
          </a:lstStyle>
          <a:p>
            <a:pPr lvl="0"/>
            <a:r>
              <a:rPr lang="en-US" altLang="ko-KR" dirty="0"/>
              <a:t>1. </a:t>
            </a:r>
            <a:r>
              <a:rPr lang="ko-KR" altLang="en-US" dirty="0"/>
              <a:t>불과 공기의 과학</a:t>
            </a:r>
          </a:p>
        </p:txBody>
      </p:sp>
      <p:sp>
        <p:nvSpPr>
          <p:cNvPr id="12" name="제목 1"/>
          <p:cNvSpPr>
            <a:spLocks noGrp="1"/>
          </p:cNvSpPr>
          <p:nvPr>
            <p:ph type="title"/>
          </p:nvPr>
        </p:nvSpPr>
        <p:spPr>
          <a:xfrm>
            <a:off x="457200" y="274638"/>
            <a:ext cx="8229600" cy="706090"/>
          </a:xfrm>
        </p:spPr>
        <p:txBody>
          <a:bodyPr/>
          <a:lstStyle/>
          <a:p>
            <a:r>
              <a:rPr lang="ko-KR" altLang="en-US"/>
              <a:t>마스터 제목 스타일 편집</a:t>
            </a:r>
            <a:endParaRPr lang="ko-KR" altLang="en-US" dirty="0"/>
          </a:p>
        </p:txBody>
      </p:sp>
    </p:spTree>
    <p:extLst>
      <p:ext uri="{BB962C8B-B14F-4D97-AF65-F5344CB8AC3E}">
        <p14:creationId xmlns:p14="http://schemas.microsoft.com/office/powerpoint/2010/main" val="2969321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29_제목 슬라이드">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클릭하여 마스터 부제목 스타일 편집</a:t>
            </a:r>
          </a:p>
        </p:txBody>
      </p:sp>
      <p:sp>
        <p:nvSpPr>
          <p:cNvPr id="6" name="슬라이드 번호 개체 틀 5"/>
          <p:cNvSpPr>
            <a:spLocks noGrp="1"/>
          </p:cNvSpPr>
          <p:nvPr>
            <p:ph type="sldNum" sz="quarter" idx="12"/>
          </p:nvPr>
        </p:nvSpPr>
        <p:spPr/>
        <p:txBody>
          <a:bodyPr/>
          <a:lstStyle/>
          <a:p>
            <a:fld id="{CDCC92B2-2CAD-4D55-B976-5C672864BB53}" type="slidenum">
              <a:rPr lang="ko-KR" altLang="en-US" smtClean="0">
                <a:solidFill>
                  <a:prstClr val="white">
                    <a:tint val="75000"/>
                  </a:prstClr>
                </a:solidFill>
              </a:rPr>
              <a:pPr/>
              <a:t>‹#›</a:t>
            </a:fld>
            <a:endParaRPr lang="ko-KR" altLang="en-US" dirty="0">
              <a:solidFill>
                <a:prstClr val="white">
                  <a:tint val="75000"/>
                </a:prstClr>
              </a:solidFill>
            </a:endParaRPr>
          </a:p>
        </p:txBody>
      </p:sp>
      <p:cxnSp>
        <p:nvCxnSpPr>
          <p:cNvPr id="9" name="직선 연결선 8"/>
          <p:cNvCxnSpPr/>
          <p:nvPr/>
        </p:nvCxnSpPr>
        <p:spPr>
          <a:xfrm>
            <a:off x="0" y="6309320"/>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텍스트 개체 틀 10"/>
          <p:cNvSpPr>
            <a:spLocks noGrp="1"/>
          </p:cNvSpPr>
          <p:nvPr>
            <p:ph type="body" sz="quarter" idx="13" hasCustomPrompt="1"/>
          </p:nvPr>
        </p:nvSpPr>
        <p:spPr>
          <a:xfrm>
            <a:off x="179512" y="6381328"/>
            <a:ext cx="3816424" cy="360040"/>
          </a:xfrm>
        </p:spPr>
        <p:txBody>
          <a:bodyPr>
            <a:normAutofit/>
          </a:bodyPr>
          <a:lstStyle>
            <a:lvl1pPr>
              <a:buFontTx/>
              <a:buNone/>
              <a:defRPr sz="1400"/>
            </a:lvl1pPr>
          </a:lstStyle>
          <a:p>
            <a:pPr lvl="0"/>
            <a:r>
              <a:rPr lang="en-US" altLang="ko-KR" dirty="0"/>
              <a:t>1. </a:t>
            </a:r>
            <a:r>
              <a:rPr lang="ko-KR" altLang="en-US" dirty="0"/>
              <a:t>불과 공기의 과학</a:t>
            </a:r>
          </a:p>
        </p:txBody>
      </p:sp>
      <p:sp>
        <p:nvSpPr>
          <p:cNvPr id="12" name="제목 1"/>
          <p:cNvSpPr>
            <a:spLocks noGrp="1"/>
          </p:cNvSpPr>
          <p:nvPr>
            <p:ph type="title"/>
          </p:nvPr>
        </p:nvSpPr>
        <p:spPr>
          <a:xfrm>
            <a:off x="457200" y="274638"/>
            <a:ext cx="8229600" cy="706090"/>
          </a:xfrm>
        </p:spPr>
        <p:txBody>
          <a:bodyPr/>
          <a:lstStyle/>
          <a:p>
            <a:r>
              <a:rPr lang="ko-KR" altLang="en-US"/>
              <a:t>마스터 제목 스타일 편집</a:t>
            </a:r>
            <a:endParaRPr lang="ko-KR" altLang="en-US" dirty="0"/>
          </a:p>
        </p:txBody>
      </p:sp>
    </p:spTree>
    <p:extLst>
      <p:ext uri="{BB962C8B-B14F-4D97-AF65-F5344CB8AC3E}">
        <p14:creationId xmlns:p14="http://schemas.microsoft.com/office/powerpoint/2010/main" val="315188375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30_제목 슬라이드">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클릭하여 마스터 부제목 스타일 편집</a:t>
            </a:r>
          </a:p>
        </p:txBody>
      </p:sp>
      <p:sp>
        <p:nvSpPr>
          <p:cNvPr id="6" name="슬라이드 번호 개체 틀 5"/>
          <p:cNvSpPr>
            <a:spLocks noGrp="1"/>
          </p:cNvSpPr>
          <p:nvPr>
            <p:ph type="sldNum" sz="quarter" idx="12"/>
          </p:nvPr>
        </p:nvSpPr>
        <p:spPr/>
        <p:txBody>
          <a:bodyPr/>
          <a:lstStyle/>
          <a:p>
            <a:fld id="{CDCC92B2-2CAD-4D55-B976-5C672864BB53}" type="slidenum">
              <a:rPr lang="ko-KR" altLang="en-US" smtClean="0">
                <a:solidFill>
                  <a:prstClr val="white">
                    <a:tint val="75000"/>
                  </a:prstClr>
                </a:solidFill>
              </a:rPr>
              <a:pPr/>
              <a:t>‹#›</a:t>
            </a:fld>
            <a:endParaRPr lang="ko-KR" altLang="en-US" dirty="0">
              <a:solidFill>
                <a:prstClr val="white">
                  <a:tint val="75000"/>
                </a:prstClr>
              </a:solidFill>
            </a:endParaRPr>
          </a:p>
        </p:txBody>
      </p:sp>
      <p:cxnSp>
        <p:nvCxnSpPr>
          <p:cNvPr id="9" name="직선 연결선 8"/>
          <p:cNvCxnSpPr/>
          <p:nvPr/>
        </p:nvCxnSpPr>
        <p:spPr>
          <a:xfrm>
            <a:off x="0" y="6309320"/>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텍스트 개체 틀 10"/>
          <p:cNvSpPr>
            <a:spLocks noGrp="1"/>
          </p:cNvSpPr>
          <p:nvPr>
            <p:ph type="body" sz="quarter" idx="13" hasCustomPrompt="1"/>
          </p:nvPr>
        </p:nvSpPr>
        <p:spPr>
          <a:xfrm>
            <a:off x="179512" y="6381328"/>
            <a:ext cx="3816424" cy="360040"/>
          </a:xfrm>
        </p:spPr>
        <p:txBody>
          <a:bodyPr>
            <a:normAutofit/>
          </a:bodyPr>
          <a:lstStyle>
            <a:lvl1pPr>
              <a:buFontTx/>
              <a:buNone/>
              <a:defRPr sz="1400"/>
            </a:lvl1pPr>
          </a:lstStyle>
          <a:p>
            <a:pPr lvl="0"/>
            <a:r>
              <a:rPr lang="en-US" altLang="ko-KR" dirty="0"/>
              <a:t>1. </a:t>
            </a:r>
            <a:r>
              <a:rPr lang="ko-KR" altLang="en-US" dirty="0"/>
              <a:t>불과 공기의 과학</a:t>
            </a:r>
          </a:p>
        </p:txBody>
      </p:sp>
      <p:sp>
        <p:nvSpPr>
          <p:cNvPr id="12" name="제목 1"/>
          <p:cNvSpPr>
            <a:spLocks noGrp="1"/>
          </p:cNvSpPr>
          <p:nvPr>
            <p:ph type="title"/>
          </p:nvPr>
        </p:nvSpPr>
        <p:spPr>
          <a:xfrm>
            <a:off x="457200" y="274638"/>
            <a:ext cx="8229600" cy="706090"/>
          </a:xfrm>
        </p:spPr>
        <p:txBody>
          <a:bodyPr/>
          <a:lstStyle/>
          <a:p>
            <a:r>
              <a:rPr lang="ko-KR" altLang="en-US"/>
              <a:t>마스터 제목 스타일 편집</a:t>
            </a:r>
            <a:endParaRPr lang="ko-KR" altLang="en-US" dirty="0"/>
          </a:p>
        </p:txBody>
      </p:sp>
    </p:spTree>
    <p:extLst>
      <p:ext uri="{BB962C8B-B14F-4D97-AF65-F5344CB8AC3E}">
        <p14:creationId xmlns:p14="http://schemas.microsoft.com/office/powerpoint/2010/main" val="3868637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구역 머리글">
    <p:spTree>
      <p:nvGrpSpPr>
        <p:cNvPr id="1" name=""/>
        <p:cNvGrpSpPr/>
        <p:nvPr/>
      </p:nvGrpSpPr>
      <p:grpSpPr>
        <a:xfrm>
          <a:off x="0" y="0"/>
          <a:ext cx="0" cy="0"/>
          <a:chOff x="0" y="0"/>
          <a:chExt cx="0" cy="0"/>
        </a:xfrm>
      </p:grpSpPr>
      <p:sp>
        <p:nvSpPr>
          <p:cNvPr id="8" name="직사각형 7"/>
          <p:cNvSpPr/>
          <p:nvPr/>
        </p:nvSpPr>
        <p:spPr>
          <a:xfrm>
            <a:off x="0" y="1902941"/>
            <a:ext cx="9144000" cy="2776151"/>
          </a:xfrm>
          <a:prstGeom prst="rect">
            <a:avLst/>
          </a:prstGeom>
          <a:blipFill dpi="0" rotWithShape="1">
            <a:blip r:embed="rId2">
              <a:alphaModFix amt="24000"/>
            </a:blip>
            <a:srcRect/>
            <a:stretch>
              <a:fillRect t="-24032" b="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p:cNvSpPr txBox="1"/>
          <p:nvPr/>
        </p:nvSpPr>
        <p:spPr>
          <a:xfrm>
            <a:off x="3397640" y="1095632"/>
            <a:ext cx="2348720" cy="523220"/>
          </a:xfrm>
          <a:prstGeom prst="rect">
            <a:avLst/>
          </a:prstGeom>
          <a:noFill/>
        </p:spPr>
        <p:txBody>
          <a:bodyPr wrap="none" rtlCol="0">
            <a:spAutoFit/>
          </a:bodyPr>
          <a:lstStyle/>
          <a:p>
            <a:r>
              <a:rPr lang="en-US" altLang="ko-KR" sz="2800" dirty="0">
                <a:solidFill>
                  <a:srgbClr val="002060"/>
                </a:solidFill>
                <a:effectLst>
                  <a:glow rad="139700">
                    <a:srgbClr val="7030A0">
                      <a:alpha val="40000"/>
                    </a:srgbClr>
                  </a:glow>
                </a:effectLst>
                <a:latin typeface="Ravie" panose="04040805050809020602" pitchFamily="82" charset="0"/>
              </a:rPr>
              <a:t>Contents</a:t>
            </a:r>
            <a:endParaRPr lang="ko-KR" altLang="en-US" sz="2800" dirty="0">
              <a:solidFill>
                <a:srgbClr val="002060"/>
              </a:solidFill>
              <a:effectLst>
                <a:glow rad="139700">
                  <a:srgbClr val="7030A0">
                    <a:alpha val="40000"/>
                  </a:srgbClr>
                </a:glow>
              </a:effectLst>
              <a:latin typeface="Ravie" panose="04040805050809020602" pitchFamily="82" charset="0"/>
            </a:endParaRPr>
          </a:p>
        </p:txBody>
      </p:sp>
      <p:sp>
        <p:nvSpPr>
          <p:cNvPr id="10" name="Content Placeholder 2"/>
          <p:cNvSpPr>
            <a:spLocks noGrp="1"/>
          </p:cNvSpPr>
          <p:nvPr>
            <p:ph idx="1"/>
          </p:nvPr>
        </p:nvSpPr>
        <p:spPr>
          <a:xfrm>
            <a:off x="1804087" y="1746422"/>
            <a:ext cx="5535827" cy="3476368"/>
          </a:xfrm>
        </p:spPr>
        <p:txBody>
          <a:bodyPr/>
          <a:lstStyle>
            <a:lvl1pPr>
              <a:defRPr>
                <a:solidFill>
                  <a:srgbClr val="002060"/>
                </a:solidFill>
                <a:latin typeface="+mn-lt"/>
              </a:defRPr>
            </a:lvl1pPr>
            <a:lvl2pPr>
              <a:defRPr>
                <a:solidFill>
                  <a:srgbClr val="002060"/>
                </a:solidFill>
                <a:latin typeface="+mn-lt"/>
              </a:defRPr>
            </a:lvl2pPr>
            <a:lvl3pPr>
              <a:defRPr>
                <a:solidFill>
                  <a:srgbClr val="002060"/>
                </a:solidFill>
                <a:latin typeface="+mn-lt"/>
              </a:defRPr>
            </a:lvl3pPr>
            <a:lvl4pPr>
              <a:defRPr>
                <a:solidFill>
                  <a:srgbClr val="002060"/>
                </a:solidFill>
                <a:latin typeface="+mn-lt"/>
              </a:defRPr>
            </a:lvl4pPr>
            <a:lvl5pPr>
              <a:defRPr>
                <a:solidFill>
                  <a:srgbClr val="002060"/>
                </a:solidFill>
                <a:latin typeface="+mn-lt"/>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Tree>
    <p:extLst>
      <p:ext uri="{BB962C8B-B14F-4D97-AF65-F5344CB8AC3E}">
        <p14:creationId xmlns:p14="http://schemas.microsoft.com/office/powerpoint/2010/main" val="13105400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31_제목 슬라이드">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클릭하여 마스터 부제목 스타일 편집</a:t>
            </a:r>
          </a:p>
        </p:txBody>
      </p:sp>
      <p:sp>
        <p:nvSpPr>
          <p:cNvPr id="6" name="슬라이드 번호 개체 틀 5"/>
          <p:cNvSpPr>
            <a:spLocks noGrp="1"/>
          </p:cNvSpPr>
          <p:nvPr>
            <p:ph type="sldNum" sz="quarter" idx="12"/>
          </p:nvPr>
        </p:nvSpPr>
        <p:spPr/>
        <p:txBody>
          <a:bodyPr/>
          <a:lstStyle/>
          <a:p>
            <a:fld id="{CDCC92B2-2CAD-4D55-B976-5C672864BB53}" type="slidenum">
              <a:rPr lang="ko-KR" altLang="en-US" smtClean="0">
                <a:solidFill>
                  <a:prstClr val="white">
                    <a:tint val="75000"/>
                  </a:prstClr>
                </a:solidFill>
              </a:rPr>
              <a:pPr/>
              <a:t>‹#›</a:t>
            </a:fld>
            <a:endParaRPr lang="ko-KR" altLang="en-US" dirty="0">
              <a:solidFill>
                <a:prstClr val="white">
                  <a:tint val="75000"/>
                </a:prstClr>
              </a:solidFill>
            </a:endParaRPr>
          </a:p>
        </p:txBody>
      </p:sp>
      <p:cxnSp>
        <p:nvCxnSpPr>
          <p:cNvPr id="9" name="직선 연결선 8"/>
          <p:cNvCxnSpPr/>
          <p:nvPr/>
        </p:nvCxnSpPr>
        <p:spPr>
          <a:xfrm>
            <a:off x="0" y="6309320"/>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텍스트 개체 틀 10"/>
          <p:cNvSpPr>
            <a:spLocks noGrp="1"/>
          </p:cNvSpPr>
          <p:nvPr>
            <p:ph type="body" sz="quarter" idx="13" hasCustomPrompt="1"/>
          </p:nvPr>
        </p:nvSpPr>
        <p:spPr>
          <a:xfrm>
            <a:off x="179512" y="6381328"/>
            <a:ext cx="3816424" cy="360040"/>
          </a:xfrm>
        </p:spPr>
        <p:txBody>
          <a:bodyPr>
            <a:normAutofit/>
          </a:bodyPr>
          <a:lstStyle>
            <a:lvl1pPr>
              <a:buFontTx/>
              <a:buNone/>
              <a:defRPr sz="1400"/>
            </a:lvl1pPr>
          </a:lstStyle>
          <a:p>
            <a:pPr lvl="0"/>
            <a:r>
              <a:rPr lang="en-US" altLang="ko-KR" dirty="0"/>
              <a:t>1. </a:t>
            </a:r>
            <a:r>
              <a:rPr lang="ko-KR" altLang="en-US" dirty="0"/>
              <a:t>불과 공기의 과학</a:t>
            </a:r>
          </a:p>
        </p:txBody>
      </p:sp>
      <p:sp>
        <p:nvSpPr>
          <p:cNvPr id="12" name="제목 1"/>
          <p:cNvSpPr>
            <a:spLocks noGrp="1"/>
          </p:cNvSpPr>
          <p:nvPr>
            <p:ph type="title"/>
          </p:nvPr>
        </p:nvSpPr>
        <p:spPr>
          <a:xfrm>
            <a:off x="457200" y="274638"/>
            <a:ext cx="8229600" cy="706090"/>
          </a:xfrm>
        </p:spPr>
        <p:txBody>
          <a:bodyPr/>
          <a:lstStyle/>
          <a:p>
            <a:r>
              <a:rPr lang="ko-KR" altLang="en-US"/>
              <a:t>마스터 제목 스타일 편집</a:t>
            </a:r>
            <a:endParaRPr lang="ko-KR" altLang="en-US" dirty="0"/>
          </a:p>
        </p:txBody>
      </p:sp>
    </p:spTree>
    <p:extLst>
      <p:ext uri="{BB962C8B-B14F-4D97-AF65-F5344CB8AC3E}">
        <p14:creationId xmlns:p14="http://schemas.microsoft.com/office/powerpoint/2010/main" val="334411831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32_제목 슬라이드">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클릭하여 마스터 부제목 스타일 편집</a:t>
            </a:r>
          </a:p>
        </p:txBody>
      </p:sp>
      <p:sp>
        <p:nvSpPr>
          <p:cNvPr id="6" name="슬라이드 번호 개체 틀 5"/>
          <p:cNvSpPr>
            <a:spLocks noGrp="1"/>
          </p:cNvSpPr>
          <p:nvPr>
            <p:ph type="sldNum" sz="quarter" idx="12"/>
          </p:nvPr>
        </p:nvSpPr>
        <p:spPr/>
        <p:txBody>
          <a:bodyPr/>
          <a:lstStyle/>
          <a:p>
            <a:fld id="{CDCC92B2-2CAD-4D55-B976-5C672864BB53}" type="slidenum">
              <a:rPr lang="ko-KR" altLang="en-US" smtClean="0">
                <a:solidFill>
                  <a:prstClr val="white">
                    <a:tint val="75000"/>
                  </a:prstClr>
                </a:solidFill>
              </a:rPr>
              <a:pPr/>
              <a:t>‹#›</a:t>
            </a:fld>
            <a:endParaRPr lang="ko-KR" altLang="en-US" dirty="0">
              <a:solidFill>
                <a:prstClr val="white">
                  <a:tint val="75000"/>
                </a:prstClr>
              </a:solidFill>
            </a:endParaRPr>
          </a:p>
        </p:txBody>
      </p:sp>
      <p:cxnSp>
        <p:nvCxnSpPr>
          <p:cNvPr id="9" name="직선 연결선 8"/>
          <p:cNvCxnSpPr/>
          <p:nvPr/>
        </p:nvCxnSpPr>
        <p:spPr>
          <a:xfrm>
            <a:off x="0" y="6309320"/>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텍스트 개체 틀 10"/>
          <p:cNvSpPr>
            <a:spLocks noGrp="1"/>
          </p:cNvSpPr>
          <p:nvPr>
            <p:ph type="body" sz="quarter" idx="13" hasCustomPrompt="1"/>
          </p:nvPr>
        </p:nvSpPr>
        <p:spPr>
          <a:xfrm>
            <a:off x="179512" y="6381328"/>
            <a:ext cx="3816424" cy="360040"/>
          </a:xfrm>
        </p:spPr>
        <p:txBody>
          <a:bodyPr>
            <a:normAutofit/>
          </a:bodyPr>
          <a:lstStyle>
            <a:lvl1pPr>
              <a:buFontTx/>
              <a:buNone/>
              <a:defRPr sz="1400"/>
            </a:lvl1pPr>
          </a:lstStyle>
          <a:p>
            <a:pPr lvl="0"/>
            <a:r>
              <a:rPr lang="en-US" altLang="ko-KR" dirty="0"/>
              <a:t>1. </a:t>
            </a:r>
            <a:r>
              <a:rPr lang="ko-KR" altLang="en-US" dirty="0"/>
              <a:t>불과 공기의 과학</a:t>
            </a:r>
          </a:p>
        </p:txBody>
      </p:sp>
      <p:sp>
        <p:nvSpPr>
          <p:cNvPr id="12" name="제목 1"/>
          <p:cNvSpPr>
            <a:spLocks noGrp="1"/>
          </p:cNvSpPr>
          <p:nvPr>
            <p:ph type="title"/>
          </p:nvPr>
        </p:nvSpPr>
        <p:spPr>
          <a:xfrm>
            <a:off x="457200" y="274638"/>
            <a:ext cx="8229600" cy="706090"/>
          </a:xfrm>
        </p:spPr>
        <p:txBody>
          <a:bodyPr/>
          <a:lstStyle/>
          <a:p>
            <a:r>
              <a:rPr lang="ko-KR" altLang="en-US"/>
              <a:t>마스터 제목 스타일 편집</a:t>
            </a:r>
            <a:endParaRPr lang="ko-KR" altLang="en-US" dirty="0"/>
          </a:p>
        </p:txBody>
      </p:sp>
    </p:spTree>
    <p:extLst>
      <p:ext uri="{BB962C8B-B14F-4D97-AF65-F5344CB8AC3E}">
        <p14:creationId xmlns:p14="http://schemas.microsoft.com/office/powerpoint/2010/main" val="2357774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_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 편집</a:t>
            </a:r>
          </a:p>
        </p:txBody>
      </p:sp>
      <p:sp>
        <p:nvSpPr>
          <p:cNvPr id="4" name="날짜 개체 틀 3"/>
          <p:cNvSpPr>
            <a:spLocks noGrp="1"/>
          </p:cNvSpPr>
          <p:nvPr>
            <p:ph type="dt" sz="half" idx="10"/>
          </p:nvPr>
        </p:nvSpPr>
        <p:spPr>
          <a:xfrm>
            <a:off x="457200" y="6356350"/>
            <a:ext cx="2133600" cy="365125"/>
          </a:xfrm>
          <a:prstGeom prst="rect">
            <a:avLst/>
          </a:prstGeom>
        </p:spPr>
        <p:txBody>
          <a:bodyPr/>
          <a:lstStyle/>
          <a:p>
            <a:fld id="{191B77E2-D398-44F4-AAB2-BE27F3599A65}" type="datetimeFigureOut">
              <a:rPr lang="ko-KR" altLang="en-US" smtClean="0"/>
              <a:t>2022-11-30</a:t>
            </a:fld>
            <a:endParaRPr lang="ko-KR" altLang="en-US"/>
          </a:p>
        </p:txBody>
      </p:sp>
      <p:sp>
        <p:nvSpPr>
          <p:cNvPr id="5" name="바닥글 개체 틀 4"/>
          <p:cNvSpPr>
            <a:spLocks noGrp="1"/>
          </p:cNvSpPr>
          <p:nvPr>
            <p:ph type="ftr" sz="quarter" idx="11"/>
          </p:nvPr>
        </p:nvSpPr>
        <p:spPr>
          <a:xfrm>
            <a:off x="323528" y="6381328"/>
            <a:ext cx="2895600" cy="365125"/>
          </a:xfrm>
          <a:prstGeom prst="rect">
            <a:avLst/>
          </a:prstGeom>
        </p:spPr>
        <p:txBody>
          <a:bodyPr/>
          <a:lstStyle/>
          <a:p>
            <a:r>
              <a:rPr lang="en-US" altLang="ko-KR"/>
              <a:t>1. </a:t>
            </a:r>
            <a:r>
              <a:rPr lang="ko-KR" altLang="en-US"/>
              <a:t>물과 공기의 과학</a:t>
            </a:r>
            <a:endParaRPr lang="ko-KR" altLang="en-US" dirty="0"/>
          </a:p>
        </p:txBody>
      </p:sp>
      <p:sp>
        <p:nvSpPr>
          <p:cNvPr id="6" name="슬라이드 번호 개체 틀 5"/>
          <p:cNvSpPr>
            <a:spLocks noGrp="1"/>
          </p:cNvSpPr>
          <p:nvPr>
            <p:ph type="sldNum" sz="quarter" idx="12"/>
          </p:nvPr>
        </p:nvSpPr>
        <p:spPr/>
        <p:txBody>
          <a:bodyPr/>
          <a:lstStyle/>
          <a:p>
            <a:fld id="{CDCC92B2-2CAD-4D55-B976-5C672864BB53}" type="slidenum">
              <a:rPr lang="ko-KR" altLang="en-US" smtClean="0">
                <a:solidFill>
                  <a:prstClr val="white">
                    <a:tint val="75000"/>
                  </a:prstClr>
                </a:solidFill>
              </a:rPr>
              <a:pPr/>
              <a:t>‹#›</a:t>
            </a:fld>
            <a:endParaRPr lang="ko-KR" altLang="en-US" dirty="0">
              <a:solidFill>
                <a:prstClr val="white">
                  <a:tint val="75000"/>
                </a:prstClr>
              </a:solidFill>
            </a:endParaRPr>
          </a:p>
        </p:txBody>
      </p:sp>
      <p:sp>
        <p:nvSpPr>
          <p:cNvPr id="8" name="텍스트 개체 틀 7"/>
          <p:cNvSpPr>
            <a:spLocks noGrp="1"/>
          </p:cNvSpPr>
          <p:nvPr>
            <p:ph type="body" sz="quarter" idx="13" hasCustomPrompt="1"/>
          </p:nvPr>
        </p:nvSpPr>
        <p:spPr>
          <a:xfrm>
            <a:off x="2051050" y="1412875"/>
            <a:ext cx="3745086" cy="914400"/>
          </a:xfrm>
        </p:spPr>
        <p:txBody>
          <a:bodyPr/>
          <a:lstStyle>
            <a:lvl1pPr>
              <a:buNone/>
              <a:defRPr/>
            </a:lvl1pPr>
            <a:lvl2pPr>
              <a:buNone/>
              <a:defRPr/>
            </a:lvl2pPr>
            <a:lvl3pPr>
              <a:buNone/>
              <a:defRPr/>
            </a:lvl3pPr>
            <a:lvl4pPr>
              <a:buNone/>
              <a:defRPr/>
            </a:lvl4pPr>
            <a:lvl5pPr>
              <a:buNone/>
              <a:defRPr/>
            </a:lvl5pPr>
          </a:lstStyle>
          <a:p>
            <a:pPr lvl="0"/>
            <a:r>
              <a:rPr lang="ko-KR" altLang="en-US"/>
              <a:t>ㄴ이ㅏ러</a:t>
            </a:r>
            <a:endParaRPr lang="ko-KR" altLang="en-US" dirty="0"/>
          </a:p>
        </p:txBody>
      </p:sp>
    </p:spTree>
    <p:extLst>
      <p:ext uri="{BB962C8B-B14F-4D97-AF65-F5344CB8AC3E}">
        <p14:creationId xmlns:p14="http://schemas.microsoft.com/office/powerpoint/2010/main" val="12886956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34_제목 슬라이드">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클릭하여 마스터 부제목 스타일 편집</a:t>
            </a:r>
          </a:p>
        </p:txBody>
      </p:sp>
      <p:sp>
        <p:nvSpPr>
          <p:cNvPr id="6" name="슬라이드 번호 개체 틀 5"/>
          <p:cNvSpPr>
            <a:spLocks noGrp="1"/>
          </p:cNvSpPr>
          <p:nvPr>
            <p:ph type="sldNum" sz="quarter" idx="12"/>
          </p:nvPr>
        </p:nvSpPr>
        <p:spPr/>
        <p:txBody>
          <a:bodyPr/>
          <a:lstStyle/>
          <a:p>
            <a:fld id="{CDCC92B2-2CAD-4D55-B976-5C672864BB53}" type="slidenum">
              <a:rPr lang="ko-KR" altLang="en-US" smtClean="0">
                <a:solidFill>
                  <a:prstClr val="white">
                    <a:tint val="75000"/>
                  </a:prstClr>
                </a:solidFill>
              </a:rPr>
              <a:pPr/>
              <a:t>‹#›</a:t>
            </a:fld>
            <a:endParaRPr lang="ko-KR" altLang="en-US" dirty="0">
              <a:solidFill>
                <a:prstClr val="white">
                  <a:tint val="75000"/>
                </a:prstClr>
              </a:solidFill>
            </a:endParaRPr>
          </a:p>
        </p:txBody>
      </p:sp>
      <p:cxnSp>
        <p:nvCxnSpPr>
          <p:cNvPr id="9" name="직선 연결선 8"/>
          <p:cNvCxnSpPr/>
          <p:nvPr/>
        </p:nvCxnSpPr>
        <p:spPr>
          <a:xfrm>
            <a:off x="0" y="6309320"/>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텍스트 개체 틀 10"/>
          <p:cNvSpPr>
            <a:spLocks noGrp="1"/>
          </p:cNvSpPr>
          <p:nvPr>
            <p:ph type="body" sz="quarter" idx="13" hasCustomPrompt="1"/>
          </p:nvPr>
        </p:nvSpPr>
        <p:spPr>
          <a:xfrm>
            <a:off x="179512" y="6381328"/>
            <a:ext cx="3816424" cy="360040"/>
          </a:xfrm>
        </p:spPr>
        <p:txBody>
          <a:bodyPr>
            <a:normAutofit/>
          </a:bodyPr>
          <a:lstStyle>
            <a:lvl1pPr>
              <a:buFontTx/>
              <a:buNone/>
              <a:defRPr sz="1400"/>
            </a:lvl1pPr>
          </a:lstStyle>
          <a:p>
            <a:pPr lvl="0"/>
            <a:r>
              <a:rPr lang="en-US" altLang="ko-KR" dirty="0"/>
              <a:t>1. </a:t>
            </a:r>
            <a:r>
              <a:rPr lang="ko-KR" altLang="en-US" dirty="0"/>
              <a:t>불과 공기의 과학</a:t>
            </a:r>
          </a:p>
        </p:txBody>
      </p:sp>
      <p:sp>
        <p:nvSpPr>
          <p:cNvPr id="12" name="제목 1"/>
          <p:cNvSpPr>
            <a:spLocks noGrp="1"/>
          </p:cNvSpPr>
          <p:nvPr>
            <p:ph type="title"/>
          </p:nvPr>
        </p:nvSpPr>
        <p:spPr>
          <a:xfrm>
            <a:off x="457200" y="274638"/>
            <a:ext cx="8229600" cy="706090"/>
          </a:xfrm>
        </p:spPr>
        <p:txBody>
          <a:bodyPr/>
          <a:lstStyle/>
          <a:p>
            <a:r>
              <a:rPr lang="ko-KR" altLang="en-US"/>
              <a:t>마스터 제목 스타일 편집</a:t>
            </a:r>
            <a:endParaRPr lang="ko-KR" altLang="en-US" dirty="0"/>
          </a:p>
        </p:txBody>
      </p:sp>
    </p:spTree>
    <p:extLst>
      <p:ext uri="{BB962C8B-B14F-4D97-AF65-F5344CB8AC3E}">
        <p14:creationId xmlns:p14="http://schemas.microsoft.com/office/powerpoint/2010/main" val="23720681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12_제목 슬라이드">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클릭하여 마스터 부제목 스타일 편집</a:t>
            </a:r>
          </a:p>
        </p:txBody>
      </p:sp>
      <p:sp>
        <p:nvSpPr>
          <p:cNvPr id="6" name="슬라이드 번호 개체 틀 5"/>
          <p:cNvSpPr>
            <a:spLocks noGrp="1"/>
          </p:cNvSpPr>
          <p:nvPr>
            <p:ph type="sldNum" sz="quarter" idx="12"/>
          </p:nvPr>
        </p:nvSpPr>
        <p:spPr/>
        <p:txBody>
          <a:bodyPr/>
          <a:lstStyle/>
          <a:p>
            <a:fld id="{CDCC92B2-2CAD-4D55-B976-5C672864BB53}" type="slidenum">
              <a:rPr lang="ko-KR" altLang="en-US" smtClean="0">
                <a:solidFill>
                  <a:prstClr val="white">
                    <a:tint val="75000"/>
                  </a:prstClr>
                </a:solidFill>
              </a:rPr>
              <a:pPr/>
              <a:t>‹#›</a:t>
            </a:fld>
            <a:endParaRPr lang="ko-KR" altLang="en-US" dirty="0">
              <a:solidFill>
                <a:prstClr val="white">
                  <a:tint val="75000"/>
                </a:prstClr>
              </a:solidFill>
            </a:endParaRPr>
          </a:p>
        </p:txBody>
      </p:sp>
      <p:cxnSp>
        <p:nvCxnSpPr>
          <p:cNvPr id="9" name="직선 연결선 8"/>
          <p:cNvCxnSpPr/>
          <p:nvPr/>
        </p:nvCxnSpPr>
        <p:spPr>
          <a:xfrm>
            <a:off x="0" y="6309320"/>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텍스트 개체 틀 10"/>
          <p:cNvSpPr>
            <a:spLocks noGrp="1"/>
          </p:cNvSpPr>
          <p:nvPr>
            <p:ph type="body" sz="quarter" idx="13" hasCustomPrompt="1"/>
          </p:nvPr>
        </p:nvSpPr>
        <p:spPr>
          <a:xfrm>
            <a:off x="179512" y="6381328"/>
            <a:ext cx="3816424" cy="360040"/>
          </a:xfrm>
        </p:spPr>
        <p:txBody>
          <a:bodyPr>
            <a:normAutofit/>
          </a:bodyPr>
          <a:lstStyle>
            <a:lvl1pPr>
              <a:buFontTx/>
              <a:buNone/>
              <a:defRPr sz="1400"/>
            </a:lvl1pPr>
          </a:lstStyle>
          <a:p>
            <a:pPr lvl="0"/>
            <a:r>
              <a:rPr lang="en-US" altLang="ko-KR" dirty="0"/>
              <a:t>1. </a:t>
            </a:r>
            <a:r>
              <a:rPr lang="ko-KR" altLang="en-US" dirty="0"/>
              <a:t>불과 공기의 과학</a:t>
            </a:r>
          </a:p>
        </p:txBody>
      </p:sp>
      <p:sp>
        <p:nvSpPr>
          <p:cNvPr id="12" name="제목 1"/>
          <p:cNvSpPr>
            <a:spLocks noGrp="1"/>
          </p:cNvSpPr>
          <p:nvPr>
            <p:ph type="title"/>
          </p:nvPr>
        </p:nvSpPr>
        <p:spPr>
          <a:xfrm>
            <a:off x="457200" y="274638"/>
            <a:ext cx="8229600" cy="706090"/>
          </a:xfrm>
        </p:spPr>
        <p:txBody>
          <a:bodyPr/>
          <a:lstStyle/>
          <a:p>
            <a:r>
              <a:rPr lang="ko-KR" altLang="en-US"/>
              <a:t>마스터 제목 스타일 편집</a:t>
            </a:r>
            <a:endParaRPr lang="ko-KR" altLang="en-US" dirty="0"/>
          </a:p>
        </p:txBody>
      </p:sp>
    </p:spTree>
    <p:extLst>
      <p:ext uri="{BB962C8B-B14F-4D97-AF65-F5344CB8AC3E}">
        <p14:creationId xmlns:p14="http://schemas.microsoft.com/office/powerpoint/2010/main" val="39566297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15_제목 슬라이드">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클릭하여 마스터 부제목 스타일 편집</a:t>
            </a:r>
          </a:p>
        </p:txBody>
      </p:sp>
      <p:sp>
        <p:nvSpPr>
          <p:cNvPr id="6" name="슬라이드 번호 개체 틀 5"/>
          <p:cNvSpPr>
            <a:spLocks noGrp="1"/>
          </p:cNvSpPr>
          <p:nvPr>
            <p:ph type="sldNum" sz="quarter" idx="12"/>
          </p:nvPr>
        </p:nvSpPr>
        <p:spPr/>
        <p:txBody>
          <a:bodyPr/>
          <a:lstStyle/>
          <a:p>
            <a:fld id="{CDCC92B2-2CAD-4D55-B976-5C672864BB53}" type="slidenum">
              <a:rPr lang="ko-KR" altLang="en-US" smtClean="0">
                <a:solidFill>
                  <a:prstClr val="white">
                    <a:tint val="75000"/>
                  </a:prstClr>
                </a:solidFill>
              </a:rPr>
              <a:pPr/>
              <a:t>‹#›</a:t>
            </a:fld>
            <a:endParaRPr lang="ko-KR" altLang="en-US" dirty="0">
              <a:solidFill>
                <a:prstClr val="white">
                  <a:tint val="75000"/>
                </a:prstClr>
              </a:solidFill>
            </a:endParaRPr>
          </a:p>
        </p:txBody>
      </p:sp>
      <p:cxnSp>
        <p:nvCxnSpPr>
          <p:cNvPr id="9" name="직선 연결선 8"/>
          <p:cNvCxnSpPr/>
          <p:nvPr/>
        </p:nvCxnSpPr>
        <p:spPr>
          <a:xfrm>
            <a:off x="0" y="6309320"/>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텍스트 개체 틀 10"/>
          <p:cNvSpPr>
            <a:spLocks noGrp="1"/>
          </p:cNvSpPr>
          <p:nvPr>
            <p:ph type="body" sz="quarter" idx="13" hasCustomPrompt="1"/>
          </p:nvPr>
        </p:nvSpPr>
        <p:spPr>
          <a:xfrm>
            <a:off x="179512" y="6381328"/>
            <a:ext cx="3816424" cy="360040"/>
          </a:xfrm>
        </p:spPr>
        <p:txBody>
          <a:bodyPr>
            <a:normAutofit/>
          </a:bodyPr>
          <a:lstStyle>
            <a:lvl1pPr>
              <a:buFontTx/>
              <a:buNone/>
              <a:defRPr sz="1400"/>
            </a:lvl1pPr>
          </a:lstStyle>
          <a:p>
            <a:pPr lvl="0"/>
            <a:r>
              <a:rPr lang="en-US" altLang="ko-KR" dirty="0"/>
              <a:t>2. </a:t>
            </a:r>
            <a:r>
              <a:rPr lang="ko-KR" altLang="en-US" dirty="0"/>
              <a:t>물의 과학</a:t>
            </a:r>
          </a:p>
        </p:txBody>
      </p:sp>
      <p:sp>
        <p:nvSpPr>
          <p:cNvPr id="12" name="제목 1"/>
          <p:cNvSpPr>
            <a:spLocks noGrp="1"/>
          </p:cNvSpPr>
          <p:nvPr>
            <p:ph type="title"/>
          </p:nvPr>
        </p:nvSpPr>
        <p:spPr>
          <a:xfrm>
            <a:off x="457200" y="274638"/>
            <a:ext cx="8229600" cy="706090"/>
          </a:xfrm>
        </p:spPr>
        <p:txBody>
          <a:bodyPr/>
          <a:lstStyle/>
          <a:p>
            <a:r>
              <a:rPr lang="ko-KR" altLang="en-US"/>
              <a:t>마스터 제목 스타일 편집</a:t>
            </a:r>
            <a:endParaRPr lang="ko-KR" altLang="en-US" dirty="0"/>
          </a:p>
        </p:txBody>
      </p:sp>
    </p:spTree>
    <p:extLst>
      <p:ext uri="{BB962C8B-B14F-4D97-AF65-F5344CB8AC3E}">
        <p14:creationId xmlns:p14="http://schemas.microsoft.com/office/powerpoint/2010/main" val="25739644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46_제목 슬라이드">
    <p:spTree>
      <p:nvGrpSpPr>
        <p:cNvPr id="1" name=""/>
        <p:cNvGrpSpPr/>
        <p:nvPr/>
      </p:nvGrpSpPr>
      <p:grpSpPr>
        <a:xfrm>
          <a:off x="0" y="0"/>
          <a:ext cx="0" cy="0"/>
          <a:chOff x="0" y="0"/>
          <a:chExt cx="0" cy="0"/>
        </a:xfrm>
      </p:grpSpPr>
      <p:sp>
        <p:nvSpPr>
          <p:cNvPr id="3" name="부제목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클릭하여 마스터 부제목 스타일 편집</a:t>
            </a:r>
          </a:p>
        </p:txBody>
      </p:sp>
      <p:sp>
        <p:nvSpPr>
          <p:cNvPr id="6" name="슬라이드 번호 개체 틀 5"/>
          <p:cNvSpPr>
            <a:spLocks noGrp="1"/>
          </p:cNvSpPr>
          <p:nvPr>
            <p:ph type="sldNum" sz="quarter" idx="12"/>
          </p:nvPr>
        </p:nvSpPr>
        <p:spPr/>
        <p:txBody>
          <a:bodyPr/>
          <a:lstStyle/>
          <a:p>
            <a:fld id="{CDCC92B2-2CAD-4D55-B976-5C672864BB53}" type="slidenum">
              <a:rPr lang="ko-KR" altLang="en-US" smtClean="0">
                <a:solidFill>
                  <a:prstClr val="white">
                    <a:tint val="75000"/>
                  </a:prstClr>
                </a:solidFill>
              </a:rPr>
              <a:pPr/>
              <a:t>‹#›</a:t>
            </a:fld>
            <a:endParaRPr lang="ko-KR" altLang="en-US" dirty="0">
              <a:solidFill>
                <a:prstClr val="white">
                  <a:tint val="75000"/>
                </a:prstClr>
              </a:solidFill>
            </a:endParaRPr>
          </a:p>
        </p:txBody>
      </p:sp>
      <p:cxnSp>
        <p:nvCxnSpPr>
          <p:cNvPr id="9" name="직선 연결선 8"/>
          <p:cNvCxnSpPr/>
          <p:nvPr/>
        </p:nvCxnSpPr>
        <p:spPr>
          <a:xfrm>
            <a:off x="0" y="6309320"/>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텍스트 개체 틀 10"/>
          <p:cNvSpPr>
            <a:spLocks noGrp="1"/>
          </p:cNvSpPr>
          <p:nvPr>
            <p:ph type="body" sz="quarter" idx="13" hasCustomPrompt="1"/>
          </p:nvPr>
        </p:nvSpPr>
        <p:spPr>
          <a:xfrm>
            <a:off x="179512" y="6381328"/>
            <a:ext cx="3816424" cy="360040"/>
          </a:xfrm>
        </p:spPr>
        <p:txBody>
          <a:bodyPr>
            <a:normAutofit/>
          </a:bodyPr>
          <a:lstStyle>
            <a:lvl1pPr>
              <a:buFontTx/>
              <a:buNone/>
              <a:defRPr sz="1400"/>
            </a:lvl1pPr>
          </a:lstStyle>
          <a:p>
            <a:pPr lvl="0"/>
            <a:r>
              <a:rPr lang="en-US" altLang="ko-KR" dirty="0"/>
              <a:t>2. </a:t>
            </a:r>
            <a:r>
              <a:rPr lang="ko-KR" altLang="en-US" dirty="0"/>
              <a:t>물의 과학</a:t>
            </a:r>
          </a:p>
        </p:txBody>
      </p:sp>
      <p:sp>
        <p:nvSpPr>
          <p:cNvPr id="12" name="제목 1"/>
          <p:cNvSpPr>
            <a:spLocks noGrp="1"/>
          </p:cNvSpPr>
          <p:nvPr>
            <p:ph type="title"/>
          </p:nvPr>
        </p:nvSpPr>
        <p:spPr>
          <a:xfrm>
            <a:off x="457200" y="274638"/>
            <a:ext cx="8229600" cy="706090"/>
          </a:xfrm>
        </p:spPr>
        <p:txBody>
          <a:bodyPr/>
          <a:lstStyle/>
          <a:p>
            <a:r>
              <a:rPr lang="ko-KR" altLang="en-US"/>
              <a:t>마스터 제목 스타일 편집</a:t>
            </a:r>
            <a:endParaRPr lang="ko-KR" altLang="en-US" dirty="0"/>
          </a:p>
        </p:txBody>
      </p:sp>
    </p:spTree>
    <p:extLst>
      <p:ext uri="{BB962C8B-B14F-4D97-AF65-F5344CB8AC3E}">
        <p14:creationId xmlns:p14="http://schemas.microsoft.com/office/powerpoint/2010/main" val="2144628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구역 머리글">
    <p:spTree>
      <p:nvGrpSpPr>
        <p:cNvPr id="1" name=""/>
        <p:cNvGrpSpPr/>
        <p:nvPr/>
      </p:nvGrpSpPr>
      <p:grpSpPr>
        <a:xfrm>
          <a:off x="0" y="0"/>
          <a:ext cx="0" cy="0"/>
          <a:chOff x="0" y="0"/>
          <a:chExt cx="0" cy="0"/>
        </a:xfrm>
      </p:grpSpPr>
      <p:sp>
        <p:nvSpPr>
          <p:cNvPr id="4" name="구름 3"/>
          <p:cNvSpPr/>
          <p:nvPr/>
        </p:nvSpPr>
        <p:spPr>
          <a:xfrm>
            <a:off x="1598141" y="1449859"/>
            <a:ext cx="6161902" cy="4028303"/>
          </a:xfrm>
          <a:prstGeom prst="cloud">
            <a:avLst/>
          </a:prstGeom>
          <a:blipFill dpi="0" rotWithShape="1">
            <a:blip r:embed="rId2">
              <a:alphaModFix amt="30000"/>
            </a:blip>
            <a:srcRect/>
            <a:stretch>
              <a:fillRect t="-24032" b="2"/>
            </a:stretch>
          </a:blip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p:cNvSpPr txBox="1"/>
          <p:nvPr/>
        </p:nvSpPr>
        <p:spPr>
          <a:xfrm>
            <a:off x="2318168" y="2809103"/>
            <a:ext cx="5043368" cy="892552"/>
          </a:xfrm>
          <a:prstGeom prst="rect">
            <a:avLst/>
          </a:prstGeom>
          <a:noFill/>
        </p:spPr>
        <p:txBody>
          <a:bodyPr wrap="none" rtlCol="0">
            <a:spAutoFit/>
          </a:bodyPr>
          <a:lstStyle/>
          <a:p>
            <a:pPr algn="ctr"/>
            <a:r>
              <a:rPr lang="en-US" altLang="ko-KR" sz="2600" dirty="0">
                <a:solidFill>
                  <a:srgbClr val="002060"/>
                </a:solidFill>
                <a:effectLst>
                  <a:glow rad="139700">
                    <a:srgbClr val="7030A0">
                      <a:alpha val="40000"/>
                    </a:srgbClr>
                  </a:glow>
                </a:effectLst>
                <a:latin typeface="Ravie" panose="04040805050809020602" pitchFamily="82" charset="0"/>
              </a:rPr>
              <a:t>Thank</a:t>
            </a:r>
            <a:r>
              <a:rPr lang="en-US" altLang="ko-KR" sz="2600" baseline="0" dirty="0">
                <a:solidFill>
                  <a:srgbClr val="002060"/>
                </a:solidFill>
                <a:effectLst>
                  <a:glow rad="139700">
                    <a:srgbClr val="7030A0">
                      <a:alpha val="40000"/>
                    </a:srgbClr>
                  </a:glow>
                </a:effectLst>
                <a:latin typeface="Ravie" panose="04040805050809020602" pitchFamily="82" charset="0"/>
              </a:rPr>
              <a:t> You Very Much</a:t>
            </a:r>
          </a:p>
          <a:p>
            <a:pPr algn="ctr"/>
            <a:r>
              <a:rPr lang="en-US" altLang="ko-KR" sz="2600" baseline="0" dirty="0">
                <a:solidFill>
                  <a:srgbClr val="002060"/>
                </a:solidFill>
                <a:effectLst>
                  <a:glow rad="139700">
                    <a:srgbClr val="7030A0">
                      <a:alpha val="40000"/>
                    </a:srgbClr>
                  </a:glow>
                </a:effectLst>
                <a:latin typeface="Ravie" panose="04040805050809020602" pitchFamily="82" charset="0"/>
              </a:rPr>
              <a:t>for your attention !</a:t>
            </a:r>
            <a:endParaRPr lang="ko-KR" altLang="en-US" sz="2600" dirty="0">
              <a:solidFill>
                <a:srgbClr val="002060"/>
              </a:solidFill>
              <a:effectLst>
                <a:glow rad="139700">
                  <a:srgbClr val="7030A0">
                    <a:alpha val="40000"/>
                  </a:srgbClr>
                </a:glow>
              </a:effectLst>
              <a:latin typeface="Ravie" panose="04040805050809020602" pitchFamily="82" charset="0"/>
            </a:endParaRPr>
          </a:p>
        </p:txBody>
      </p:sp>
    </p:spTree>
    <p:extLst>
      <p:ext uri="{BB962C8B-B14F-4D97-AF65-F5344CB8AC3E}">
        <p14:creationId xmlns:p14="http://schemas.microsoft.com/office/powerpoint/2010/main" val="605684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구역 머리글">
    <p:spTree>
      <p:nvGrpSpPr>
        <p:cNvPr id="1" name=""/>
        <p:cNvGrpSpPr/>
        <p:nvPr/>
      </p:nvGrpSpPr>
      <p:grpSpPr>
        <a:xfrm>
          <a:off x="0" y="0"/>
          <a:ext cx="0" cy="0"/>
          <a:chOff x="0" y="0"/>
          <a:chExt cx="0" cy="0"/>
        </a:xfrm>
      </p:grpSpPr>
      <p:sp>
        <p:nvSpPr>
          <p:cNvPr id="4" name="구름 3"/>
          <p:cNvSpPr/>
          <p:nvPr/>
        </p:nvSpPr>
        <p:spPr>
          <a:xfrm>
            <a:off x="1598141" y="1449859"/>
            <a:ext cx="6161902" cy="4028303"/>
          </a:xfrm>
          <a:prstGeom prst="cloud">
            <a:avLst/>
          </a:prstGeom>
          <a:blipFill dpi="0" rotWithShape="1">
            <a:blip r:embed="rId2">
              <a:alphaModFix amt="30000"/>
            </a:blip>
            <a:srcRect/>
            <a:stretch>
              <a:fillRect t="-24032" b="2"/>
            </a:stretch>
          </a:blip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p:cNvSpPr txBox="1"/>
          <p:nvPr/>
        </p:nvSpPr>
        <p:spPr>
          <a:xfrm>
            <a:off x="3267148" y="2809103"/>
            <a:ext cx="3145413" cy="769441"/>
          </a:xfrm>
          <a:prstGeom prst="rect">
            <a:avLst/>
          </a:prstGeom>
          <a:noFill/>
        </p:spPr>
        <p:txBody>
          <a:bodyPr wrap="none" rtlCol="0">
            <a:spAutoFit/>
          </a:bodyPr>
          <a:lstStyle/>
          <a:p>
            <a:pPr algn="ctr"/>
            <a:r>
              <a:rPr lang="en-US" altLang="ko-KR" sz="4400" dirty="0">
                <a:solidFill>
                  <a:srgbClr val="002060"/>
                </a:solidFill>
                <a:effectLst>
                  <a:glow rad="139700">
                    <a:srgbClr val="7030A0">
                      <a:alpha val="40000"/>
                    </a:srgbClr>
                  </a:glow>
                </a:effectLst>
                <a:latin typeface="Ravie" panose="04040805050809020602" pitchFamily="82" charset="0"/>
              </a:rPr>
              <a:t>Back Up</a:t>
            </a:r>
            <a:endParaRPr lang="ko-KR" altLang="en-US" sz="4400" dirty="0">
              <a:solidFill>
                <a:srgbClr val="002060"/>
              </a:solidFill>
              <a:effectLst>
                <a:glow rad="139700">
                  <a:srgbClr val="7030A0">
                    <a:alpha val="40000"/>
                  </a:srgbClr>
                </a:glow>
              </a:effectLst>
              <a:latin typeface="Ravie" panose="04040805050809020602" pitchFamily="82" charset="0"/>
            </a:endParaRPr>
          </a:p>
        </p:txBody>
      </p:sp>
    </p:spTree>
    <p:extLst>
      <p:ext uri="{BB962C8B-B14F-4D97-AF65-F5344CB8AC3E}">
        <p14:creationId xmlns:p14="http://schemas.microsoft.com/office/powerpoint/2010/main" val="1539369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Date Placeholder 4"/>
          <p:cNvSpPr>
            <a:spLocks noGrp="1"/>
          </p:cNvSpPr>
          <p:nvPr>
            <p:ph type="dt" sz="half" idx="10"/>
          </p:nvPr>
        </p:nvSpPr>
        <p:spPr/>
        <p:txBody>
          <a:bodyPr/>
          <a:lstStyle/>
          <a:p>
            <a:fld id="{191B77E2-D398-44F4-AAB2-BE27F3599A65}" type="datetimeFigureOut">
              <a:rPr lang="ko-KR" altLang="en-US" smtClean="0"/>
              <a:t>2022-11-30</a:t>
            </a:fld>
            <a:endParaRPr lang="ko-KR" altLang="en-US"/>
          </a:p>
        </p:txBody>
      </p:sp>
      <p:sp>
        <p:nvSpPr>
          <p:cNvPr id="6" name="Footer Placeholder 5"/>
          <p:cNvSpPr>
            <a:spLocks noGrp="1"/>
          </p:cNvSpPr>
          <p:nvPr>
            <p:ph type="ftr" sz="quarter" idx="11"/>
          </p:nvPr>
        </p:nvSpPr>
        <p:spPr/>
        <p:txBody>
          <a:bodyPr/>
          <a:lstStyle/>
          <a:p>
            <a:r>
              <a:rPr lang="en-US" altLang="ko-KR"/>
              <a:t>1. </a:t>
            </a:r>
            <a:r>
              <a:rPr lang="ko-KR" altLang="en-US"/>
              <a:t>물과 공기의 과학</a:t>
            </a:r>
            <a:endParaRPr lang="ko-KR" altLang="en-US" dirty="0"/>
          </a:p>
        </p:txBody>
      </p:sp>
      <p:sp>
        <p:nvSpPr>
          <p:cNvPr id="7" name="Slide Number Placeholder 6"/>
          <p:cNvSpPr>
            <a:spLocks noGrp="1"/>
          </p:cNvSpPr>
          <p:nvPr>
            <p:ph type="sldNum" sz="quarter" idx="12"/>
          </p:nvPr>
        </p:nvSpPr>
        <p:spPr/>
        <p:txBody>
          <a:bodyPr/>
          <a:lstStyle/>
          <a:p>
            <a:fld id="{CDCC92B2-2CAD-4D55-B976-5C672864BB53}" type="slidenum">
              <a:rPr lang="ko-KR" altLang="en-US" smtClean="0">
                <a:solidFill>
                  <a:prstClr val="white">
                    <a:tint val="75000"/>
                  </a:prstClr>
                </a:solidFill>
              </a:rPr>
              <a:pPr/>
              <a:t>‹#›</a:t>
            </a:fld>
            <a:endParaRPr lang="ko-KR" altLang="en-US" dirty="0">
              <a:solidFill>
                <a:prstClr val="white">
                  <a:tint val="75000"/>
                </a:prstClr>
              </a:solidFill>
            </a:endParaRPr>
          </a:p>
        </p:txBody>
      </p:sp>
    </p:spTree>
    <p:extLst>
      <p:ext uri="{BB962C8B-B14F-4D97-AF65-F5344CB8AC3E}">
        <p14:creationId xmlns:p14="http://schemas.microsoft.com/office/powerpoint/2010/main" val="4200995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Content Placeholder 3"/>
          <p:cNvSpPr>
            <a:spLocks noGrp="1"/>
          </p:cNvSpPr>
          <p:nvPr>
            <p:ph sz="half" idx="2"/>
          </p:nvPr>
        </p:nvSpPr>
        <p:spPr>
          <a:xfrm>
            <a:off x="629842" y="2505075"/>
            <a:ext cx="3868340"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Content Placeholder 5"/>
          <p:cNvSpPr>
            <a:spLocks noGrp="1"/>
          </p:cNvSpPr>
          <p:nvPr>
            <p:ph sz="quarter" idx="4"/>
          </p:nvPr>
        </p:nvSpPr>
        <p:spPr>
          <a:xfrm>
            <a:off x="4629150" y="2505075"/>
            <a:ext cx="3887391"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7" name="Date Placeholder 6"/>
          <p:cNvSpPr>
            <a:spLocks noGrp="1"/>
          </p:cNvSpPr>
          <p:nvPr>
            <p:ph type="dt" sz="half" idx="10"/>
          </p:nvPr>
        </p:nvSpPr>
        <p:spPr/>
        <p:txBody>
          <a:bodyPr/>
          <a:lstStyle/>
          <a:p>
            <a:fld id="{191B77E2-D398-44F4-AAB2-BE27F3599A65}" type="datetimeFigureOut">
              <a:rPr lang="ko-KR" altLang="en-US" smtClean="0"/>
              <a:t>2022-11-30</a:t>
            </a:fld>
            <a:endParaRPr lang="ko-KR" altLang="en-US"/>
          </a:p>
        </p:txBody>
      </p:sp>
      <p:sp>
        <p:nvSpPr>
          <p:cNvPr id="8" name="Footer Placeholder 7"/>
          <p:cNvSpPr>
            <a:spLocks noGrp="1"/>
          </p:cNvSpPr>
          <p:nvPr>
            <p:ph type="ftr" sz="quarter" idx="11"/>
          </p:nvPr>
        </p:nvSpPr>
        <p:spPr/>
        <p:txBody>
          <a:bodyPr/>
          <a:lstStyle/>
          <a:p>
            <a:r>
              <a:rPr lang="en-US" altLang="ko-KR"/>
              <a:t>1. </a:t>
            </a:r>
            <a:r>
              <a:rPr lang="ko-KR" altLang="en-US"/>
              <a:t>물과 공기의 과학</a:t>
            </a:r>
            <a:endParaRPr lang="ko-KR" altLang="en-US" dirty="0"/>
          </a:p>
        </p:txBody>
      </p:sp>
      <p:sp>
        <p:nvSpPr>
          <p:cNvPr id="9" name="Slide Number Placeholder 8"/>
          <p:cNvSpPr>
            <a:spLocks noGrp="1"/>
          </p:cNvSpPr>
          <p:nvPr>
            <p:ph type="sldNum" sz="quarter" idx="12"/>
          </p:nvPr>
        </p:nvSpPr>
        <p:spPr/>
        <p:txBody>
          <a:bodyPr/>
          <a:lstStyle/>
          <a:p>
            <a:fld id="{CDCC92B2-2CAD-4D55-B976-5C672864BB53}" type="slidenum">
              <a:rPr lang="ko-KR" altLang="en-US" smtClean="0">
                <a:solidFill>
                  <a:prstClr val="white">
                    <a:tint val="75000"/>
                  </a:prstClr>
                </a:solidFill>
              </a:rPr>
              <a:pPr/>
              <a:t>‹#›</a:t>
            </a:fld>
            <a:endParaRPr lang="ko-KR" altLang="en-US" dirty="0">
              <a:solidFill>
                <a:prstClr val="white">
                  <a:tint val="75000"/>
                </a:prstClr>
              </a:solidFill>
            </a:endParaRPr>
          </a:p>
        </p:txBody>
      </p:sp>
    </p:spTree>
    <p:extLst>
      <p:ext uri="{BB962C8B-B14F-4D97-AF65-F5344CB8AC3E}">
        <p14:creationId xmlns:p14="http://schemas.microsoft.com/office/powerpoint/2010/main" val="1271917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191B77E2-D398-44F4-AAB2-BE27F3599A65}" type="datetimeFigureOut">
              <a:rPr lang="ko-KR" altLang="en-US" smtClean="0"/>
              <a:t>2022-11-30</a:t>
            </a:fld>
            <a:endParaRPr lang="ko-KR" altLang="en-US"/>
          </a:p>
        </p:txBody>
      </p:sp>
      <p:sp>
        <p:nvSpPr>
          <p:cNvPr id="4" name="Footer Placeholder 3"/>
          <p:cNvSpPr>
            <a:spLocks noGrp="1"/>
          </p:cNvSpPr>
          <p:nvPr>
            <p:ph type="ftr" sz="quarter" idx="11"/>
          </p:nvPr>
        </p:nvSpPr>
        <p:spPr/>
        <p:txBody>
          <a:bodyPr/>
          <a:lstStyle/>
          <a:p>
            <a:r>
              <a:rPr lang="en-US" altLang="ko-KR"/>
              <a:t>1. </a:t>
            </a:r>
            <a:r>
              <a:rPr lang="ko-KR" altLang="en-US"/>
              <a:t>물과 공기의 과학</a:t>
            </a:r>
            <a:endParaRPr lang="ko-KR" altLang="en-US" dirty="0"/>
          </a:p>
        </p:txBody>
      </p:sp>
      <p:sp>
        <p:nvSpPr>
          <p:cNvPr id="5" name="Slide Number Placeholder 4"/>
          <p:cNvSpPr>
            <a:spLocks noGrp="1"/>
          </p:cNvSpPr>
          <p:nvPr>
            <p:ph type="sldNum" sz="quarter" idx="12"/>
          </p:nvPr>
        </p:nvSpPr>
        <p:spPr/>
        <p:txBody>
          <a:bodyPr/>
          <a:lstStyle/>
          <a:p>
            <a:fld id="{CDCC92B2-2CAD-4D55-B976-5C672864BB53}" type="slidenum">
              <a:rPr lang="ko-KR" altLang="en-US" smtClean="0">
                <a:solidFill>
                  <a:prstClr val="white">
                    <a:tint val="75000"/>
                  </a:prstClr>
                </a:solidFill>
              </a:rPr>
              <a:pPr/>
              <a:t>‹#›</a:t>
            </a:fld>
            <a:endParaRPr lang="ko-KR" altLang="en-US" dirty="0">
              <a:solidFill>
                <a:prstClr val="white">
                  <a:tint val="75000"/>
                </a:prstClr>
              </a:solidFill>
            </a:endParaRPr>
          </a:p>
        </p:txBody>
      </p:sp>
    </p:spTree>
    <p:extLst>
      <p:ext uri="{BB962C8B-B14F-4D97-AF65-F5344CB8AC3E}">
        <p14:creationId xmlns:p14="http://schemas.microsoft.com/office/powerpoint/2010/main" val="417127080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1B77E2-D398-44F4-AAB2-BE27F3599A65}" type="datetimeFigureOut">
              <a:rPr lang="ko-KR" altLang="en-US" smtClean="0"/>
              <a:t>2022-11-30</a:t>
            </a:fld>
            <a:endParaRPr lang="ko-KR"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ko-KR"/>
              <a:t>1. </a:t>
            </a:r>
            <a:r>
              <a:rPr lang="ko-KR" altLang="en-US"/>
              <a:t>물과 공기의 과학</a:t>
            </a:r>
            <a:endParaRPr lang="ko-KR" alt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CC92B2-2CAD-4D55-B976-5C672864BB53}" type="slidenum">
              <a:rPr lang="ko-KR" altLang="en-US" smtClean="0">
                <a:solidFill>
                  <a:prstClr val="white">
                    <a:tint val="75000"/>
                  </a:prstClr>
                </a:solidFill>
              </a:rPr>
              <a:pPr/>
              <a:t>‹#›</a:t>
            </a:fld>
            <a:endParaRPr lang="ko-KR" altLang="en-US" dirty="0">
              <a:solidFill>
                <a:prstClr val="white">
                  <a:tint val="75000"/>
                </a:prstClr>
              </a:solidFill>
            </a:endParaRPr>
          </a:p>
        </p:txBody>
      </p:sp>
      <p:cxnSp>
        <p:nvCxnSpPr>
          <p:cNvPr id="7" name="직선 연결선 6"/>
          <p:cNvCxnSpPr/>
          <p:nvPr/>
        </p:nvCxnSpPr>
        <p:spPr>
          <a:xfrm>
            <a:off x="0" y="6309320"/>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직선 연결선 7"/>
          <p:cNvCxnSpPr/>
          <p:nvPr userDrawn="1"/>
        </p:nvCxnSpPr>
        <p:spPr>
          <a:xfrm>
            <a:off x="0" y="6309320"/>
            <a:ext cx="9144000"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3048305"/>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 id="2147483706" r:id="rId25"/>
    <p:sldLayoutId id="2147483707" r:id="rId26"/>
    <p:sldLayoutId id="2147483708" r:id="rId27"/>
    <p:sldLayoutId id="2147483709" r:id="rId28"/>
    <p:sldLayoutId id="2147483710" r:id="rId29"/>
    <p:sldLayoutId id="2147483711" r:id="rId30"/>
    <p:sldLayoutId id="2147483712" r:id="rId31"/>
    <p:sldLayoutId id="2147483713" r:id="rId32"/>
    <p:sldLayoutId id="2147483714" r:id="rId33"/>
    <p:sldLayoutId id="2147483715" r:id="rId34"/>
    <p:sldLayoutId id="2147483716" r:id="rId35"/>
    <p:sldLayoutId id="2147483717" r:id="rId36"/>
    <p:sldLayoutId id="2147483718" r:id="rId37"/>
    <p:sldLayoutId id="2147483719" r:id="rId38"/>
    <p:sldLayoutId id="2147483720" r:id="rId39"/>
    <p:sldLayoutId id="2147483721" r:id="rId40"/>
    <p:sldLayoutId id="2147483722" r:id="rId41"/>
    <p:sldLayoutId id="2147483723" r:id="rId42"/>
    <p:sldLayoutId id="2147483724" r:id="rId43"/>
    <p:sldLayoutId id="2147483725" r:id="rId44"/>
    <p:sldLayoutId id="2147483726" r:id="rId45"/>
    <p:sldLayoutId id="2147483727" r:id="rId46"/>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www.google.co.kr/url?sa=i&amp;rct=j&amp;q=&amp;esrc=s&amp;frm=1&amp;source=images&amp;cd=&amp;cad=rja&amp;uact=8&amp;ved=0ahUKEwi3q9qj4rLKAhXhF6YKHXtzCu0QjRwIBw&amp;url=http://www.nytimes.com/2006/12/03/books/chapters/1203-1st-davis.html?oref=slogin&amp;bvm=bv.112064104,d.dGY&amp;psig=AFQjCNEECWqPh2QU9y_Ugr7i26s82mAsTQ&amp;ust=1453186037324991" TargetMode="Externa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g"/><Relationship Id="rId4" Type="http://schemas.openxmlformats.org/officeDocument/2006/relationships/image" Target="../media/image26.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falstad.com/ga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www.google.co.kr/url?sa=i&amp;rct=j&amp;q=&amp;esrc=s&amp;frm=1&amp;source=images&amp;cd=&amp;cad=rja&amp;uact=8&amp;ved=0ahUKEwi3q9qj4rLKAhXhF6YKHXtzCu0QjRwIBw&amp;url=http://www.nytimes.com/2006/12/03/books/chapters/1203-1st-davis.html?oref=slogin&amp;bvm=bv.112064104,d.dGY&amp;psig=AFQjCNEECWqPh2QU9y_Ugr7i26s82mAsTQ&amp;ust=1453186037324991" TargetMode="Externa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phet.colorado.edu/en/simulation/quantum-wave-interference" TargetMode="External"/><Relationship Id="rId2" Type="http://schemas.openxmlformats.org/officeDocument/2006/relationships/image" Target="../media/image32.jpeg"/><Relationship Id="rId1" Type="http://schemas.openxmlformats.org/officeDocument/2006/relationships/slideLayout" Target="../slideLayouts/slideLayout2.xml"/><Relationship Id="rId5" Type="http://schemas.openxmlformats.org/officeDocument/2006/relationships/hyperlink" Target="https://www.youtube.com/watch?v=rsuOap06JhI" TargetMode="External"/><Relationship Id="rId4" Type="http://schemas.openxmlformats.org/officeDocument/2006/relationships/hyperlink" Target="https://www.youtube.com/watch?v=0MT1rRvXcVU"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20.xml.rels><?xml version="1.0" encoding="UTF-8" standalone="yes"?>
<Relationships xmlns="http://schemas.openxmlformats.org/package/2006/relationships"><Relationship Id="rId3" Type="http://schemas.openxmlformats.org/officeDocument/2006/relationships/hyperlink" Target="http://www.google.co.kr/url?sa=i&amp;rct=j&amp;q=&amp;esrc=s&amp;source=images&amp;cd=&amp;cad=rja&amp;uact=8&amp;ved=0ahUKEwilz7np16TOAhWBSJQKHT3tCYIQjRwIBw&amp;url=http://www.pveducation.org/pvcdrom/properties-of-sunlight/properties-of-light&amp;bvm=bv.128617741,d.dGo&amp;psig=AFQjCNGaZ8tQ0siKIKJRyimQfzXiGH7pGg&amp;ust=1470294446990309" TargetMode="External"/><Relationship Id="rId2" Type="http://schemas.openxmlformats.org/officeDocument/2006/relationships/image" Target="../media/image33.jpe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www.google.co.kr/url?sa=i&amp;rct=j&amp;q=&amp;esrc=s&amp;frm=1&amp;source=images&amp;cd=&amp;cad=rja&amp;uact=8&amp;ved=0ahUKEwi3q9qj4rLKAhXhF6YKHXtzCu0QjRwIBw&amp;url=http://www.nytimes.com/2006/12/03/books/chapters/1203-1st-davis.html?oref=slogin&amp;bvm=bv.112064104,d.dGY&amp;psig=AFQjCNEECWqPh2QU9y_Ugr7i26s82mAsTQ&amp;ust=1453186037324991" TargetMode="Externa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hyperlink" Target="http://www.google.co.kr/url?sa=i&amp;rct=j&amp;q=&amp;esrc=s&amp;source=images&amp;cd=&amp;cad=rja&amp;uact=8&amp;docid=Lx1zRTA9D9RisM&amp;tbnid=47UNvUxA2JB72M:&amp;ved=0CAUQjRw&amp;url=http://en.wikipedia.org/wiki/Isaac_Newton&amp;ei=gcJfU5muD5L-8QXrpICYCA&amp;psig=AFQjCNFJrv3qQSgEm9q8zurc4kNCbvQ27w&amp;ust=1398871025836908" TargetMode="External"/><Relationship Id="rId1" Type="http://schemas.openxmlformats.org/officeDocument/2006/relationships/slideLayout" Target="../slideLayouts/slideLayout2.xml"/><Relationship Id="rId5" Type="http://schemas.openxmlformats.org/officeDocument/2006/relationships/image" Target="../media/image38.jpeg"/><Relationship Id="rId4" Type="http://schemas.openxmlformats.org/officeDocument/2006/relationships/hyperlink" Target="http://www.google.co.kr/url?sa=i&amp;rct=j&amp;q=&amp;esrc=s&amp;source=images&amp;cd=&amp;cad=rja&amp;uact=8&amp;ved=&amp;url=http://oko-planet.su/history/historynew/328362-operaciya-skrepka-uchenye-gitlera-na-sluzhbe-u-ssha.html&amp;bvm=bv.128617741,d.dGo&amp;psig=AFQjCNEvwtt6MIZZe30SkWxgInK0VVP2NA&amp;ust=1470299431561722"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hyperlink" Target="http://www.google.co.kr/url?sa=i&amp;rct=j&amp;q=&amp;esrc=s&amp;source=images&amp;cd=&amp;cad=rja&amp;uact=8&amp;ved=&amp;url=http://oko-planet.su/history/historynew/328362-operaciya-skrepka-uchenye-gitlera-na-sluzhbe-u-ssha.html&amp;bvm=bv.128617741,d.dGo&amp;psig=AFQjCNEvwtt6MIZZe30SkWxgInK0VVP2NA&amp;ust=1470299431561722" TargetMode="External"/><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hyperlink" Target="http://www.google.co.kr/url?sa=i&amp;rct=j&amp;q=&amp;esrc=s&amp;source=images&amp;cd=&amp;cad=rja&amp;uact=8&amp;docid=Lx1zRTA9D9RisM&amp;tbnid=47UNvUxA2JB72M:&amp;ved=0CAUQjRw&amp;url=http://en.wikipedia.org/wiki/Isaac_Newton&amp;ei=gcJfU5muD5L-8QXrpICYCA&amp;psig=AFQjCNFJrv3qQSgEm9q8zurc4kNCbvQ27w&amp;ust=1398871025836908" TargetMode="Externa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hyperlink" Target="http://www.google.co.kr/url?sa=i&amp;rct=j&amp;q=&amp;esrc=s&amp;source=images&amp;cd=&amp;cad=rja&amp;uact=8&amp;ved=&amp;url=http://oko-planet.su/history/historynew/328362-operaciya-skrepka-uchenye-gitlera-na-sluzhbe-u-ssha.html&amp;bvm=bv.128617741,d.dGo&amp;psig=AFQjCNEvwtt6MIZZe30SkWxgInK0VVP2NA&amp;ust=1470299431561722" TargetMode="Externa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hyperlink" Target="http://www.google.co.kr/url?sa=i&amp;rct=j&amp;q=&amp;esrc=s&amp;frm=1&amp;source=images&amp;cd=&amp;cad=rja&amp;uact=8&amp;docid=KDS2_DOqTiriSM&amp;tbnid=4ITdeATEGGYgXM:&amp;ved=0CAUQjRw&amp;url=http://www.physicsforidiots.com/quantum.html&amp;ei=dDB8U9y1Ncf2lAWd34HQBg&amp;psig=AFQjCNFbsvRwK1bdCNBDnRKmgHp-_zvD2g&amp;ust=1400734152898039" TargetMode="External"/><Relationship Id="rId2" Type="http://schemas.openxmlformats.org/officeDocument/2006/relationships/image" Target="../media/image310.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jpeg"/></Relationships>
</file>

<file path=ppt/slides/_rels/slide32.xml.rels><?xml version="1.0" encoding="UTF-8" standalone="yes"?>
<Relationships xmlns="http://schemas.openxmlformats.org/package/2006/relationships"><Relationship Id="rId3" Type="http://schemas.openxmlformats.org/officeDocument/2006/relationships/hyperlink" Target="http://www.google.co.kr/url?sa=i&amp;rct=j&amp;q=&amp;esrc=s&amp;frm=1&amp;source=images&amp;cd=&amp;cad=rja&amp;uact=8&amp;docid=KDS2_DOqTiriSM&amp;tbnid=4ITdeATEGGYgXM:&amp;ved=0CAUQjRw&amp;url=http://www.physicsforidiots.com/quantum.html&amp;ei=dDB8U9y1Ncf2lAWd34HQBg&amp;psig=AFQjCNFbsvRwK1bdCNBDnRKmgHp-_zvD2g&amp;ust=1400734152898039" TargetMode="External"/><Relationship Id="rId2" Type="http://schemas.openxmlformats.org/officeDocument/2006/relationships/hyperlink" Target="http://falstad.com/qm1d/" TargetMode="External"/><Relationship Id="rId1" Type="http://schemas.openxmlformats.org/officeDocument/2006/relationships/slideLayout" Target="../slideLayouts/slideLayout2.xml"/><Relationship Id="rId5" Type="http://schemas.openxmlformats.org/officeDocument/2006/relationships/image" Target="../media/image340.png"/><Relationship Id="rId4" Type="http://schemas.openxmlformats.org/officeDocument/2006/relationships/image" Target="../media/image43.jpeg"/></Relationships>
</file>

<file path=ppt/slides/_rels/slide3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hyperlink" Target="http://falstad.com/qmatom/"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48.jpeg"/><Relationship Id="rId7" Type="http://schemas.openxmlformats.org/officeDocument/2006/relationships/image" Target="../media/image52.jpeg"/><Relationship Id="rId2" Type="http://schemas.openxmlformats.org/officeDocument/2006/relationships/image" Target="../media/image47.jpeg"/><Relationship Id="rId1" Type="http://schemas.openxmlformats.org/officeDocument/2006/relationships/slideLayout" Target="../slideLayouts/slideLayout2.xml"/><Relationship Id="rId6" Type="http://schemas.openxmlformats.org/officeDocument/2006/relationships/image" Target="../media/image51.jpeg"/><Relationship Id="rId11" Type="http://schemas.openxmlformats.org/officeDocument/2006/relationships/image" Target="../media/image56.jpeg"/><Relationship Id="rId5" Type="http://schemas.openxmlformats.org/officeDocument/2006/relationships/image" Target="../media/image50.jpeg"/><Relationship Id="rId10" Type="http://schemas.openxmlformats.org/officeDocument/2006/relationships/image" Target="../media/image55.jpeg"/><Relationship Id="rId4" Type="http://schemas.openxmlformats.org/officeDocument/2006/relationships/image" Target="../media/image49.jpeg"/><Relationship Id="rId9" Type="http://schemas.openxmlformats.org/officeDocument/2006/relationships/image" Target="../media/image54.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fif"/><Relationship Id="rId1" Type="http://schemas.openxmlformats.org/officeDocument/2006/relationships/slideLayout" Target="../slideLayouts/slideLayout2.xml"/><Relationship Id="rId5" Type="http://schemas.openxmlformats.org/officeDocument/2006/relationships/hyperlink" Target="https://yjh-phys.tistory.com/1460" TargetMode="Externa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en.wikipedia.org/wiki/File:Single_slit_and_double_slit2.jpg" TargetMode="Externa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hyperlink" Target="https://www.youtube.com/watch?v=rsuOap06JhI" TargetMode="External"/><Relationship Id="rId3" Type="http://schemas.openxmlformats.org/officeDocument/2006/relationships/hyperlink" Target="http://falstad.com/ripple/" TargetMode="External"/><Relationship Id="rId7"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6.jfif"/><Relationship Id="rId5" Type="http://schemas.openxmlformats.org/officeDocument/2006/relationships/hyperlink" Target="http://www.falstad.com/ripple/" TargetMode="External"/><Relationship Id="rId4" Type="http://schemas.openxmlformats.org/officeDocument/2006/relationships/image" Target="../media/image22.jpeg"/></Relationships>
</file>

<file path=ppt/slides/_rels/slide8.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graphics8.nytimes.com/images/2006/12/03/books/YAGO600SPAN.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0"/>
            <a:ext cx="915009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a:xfrm>
            <a:off x="0" y="0"/>
            <a:ext cx="9144000" cy="2780928"/>
          </a:xfrm>
          <a:solidFill>
            <a:srgbClr val="000000">
              <a:alpha val="43137"/>
            </a:srgbClr>
          </a:solidFill>
        </p:spPr>
        <p:txBody>
          <a:bodyPr>
            <a:noAutofit/>
            <a:scene3d>
              <a:camera prst="orthographicFront"/>
              <a:lightRig rig="soft" dir="tl">
                <a:rot lat="0" lon="0" rev="0"/>
              </a:lightRig>
            </a:scene3d>
            <a:sp3d contourW="25400" prstMaterial="matte">
              <a:contourClr>
                <a:schemeClr val="accent2">
                  <a:tint val="20000"/>
                </a:schemeClr>
              </a:contourClr>
            </a:sp3d>
          </a:bodyPr>
          <a:lstStyle/>
          <a:p>
            <a:pPr algn="ctr"/>
            <a:r>
              <a:rPr lang="en-US" altLang="ko-KR" sz="3400" b="1" spc="50" dirty="0">
                <a:ln w="11430">
                  <a:noFill/>
                </a:ln>
                <a:solidFill>
                  <a:srgbClr val="FFFF00"/>
                </a:solidFill>
              </a:rPr>
              <a:t>Ch. 6 Modern Physics II </a:t>
            </a:r>
            <a:br>
              <a:rPr lang="en-US" altLang="ko-KR" sz="3600" b="1" spc="50" dirty="0">
                <a:ln w="11430">
                  <a:noFill/>
                </a:ln>
              </a:rPr>
            </a:br>
            <a:br>
              <a:rPr lang="en-US" altLang="ko-KR" sz="2800" b="1" spc="50" dirty="0">
                <a:ln w="11430">
                  <a:noFill/>
                </a:ln>
              </a:rPr>
            </a:br>
            <a:r>
              <a:rPr lang="en-US" altLang="ko-KR" sz="3600" b="1" spc="50" dirty="0">
                <a:ln w="11430">
                  <a:solidFill>
                    <a:schemeClr val="bg1"/>
                  </a:solidFill>
                </a:ln>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1. Quantum Physics : Two faces of Light </a:t>
            </a:r>
            <a:br>
              <a:rPr lang="en-US" altLang="ko-KR" sz="3600" b="1" spc="50" dirty="0">
                <a:ln w="11430">
                  <a:solidFill>
                    <a:schemeClr val="bg1"/>
                  </a:solidFill>
                </a:ln>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br>
            <a:r>
              <a:rPr lang="en-US" altLang="ko-KR" sz="3600" b="1" spc="50" dirty="0">
                <a:ln w="11430">
                  <a:solidFill>
                    <a:schemeClr val="bg1"/>
                  </a:solidFill>
                </a:ln>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1 .</a:t>
            </a:r>
            <a:r>
              <a:rPr lang="ko-KR" altLang="en-US" sz="3600" b="1" spc="50" dirty="0">
                <a:ln w="11430">
                  <a:solidFill>
                    <a:schemeClr val="bg1"/>
                  </a:solidFill>
                </a:ln>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양자역학 </a:t>
            </a:r>
            <a:r>
              <a:rPr lang="en-US" altLang="ko-KR" sz="3600" b="1" spc="50" dirty="0">
                <a:ln w="11430">
                  <a:solidFill>
                    <a:schemeClr val="bg1"/>
                  </a:solidFill>
                </a:ln>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a:t>
            </a:r>
            <a:r>
              <a:rPr lang="ko-KR" altLang="en-US" sz="3600" b="1" spc="50" dirty="0">
                <a:ln w="11430">
                  <a:solidFill>
                    <a:schemeClr val="bg1"/>
                  </a:solidFill>
                </a:ln>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빛의 두 얼굴</a:t>
            </a:r>
            <a:endParaRPr lang="ko-KR" altLang="en-US" sz="3600" b="1" spc="50" dirty="0">
              <a:ln w="11430">
                <a:solidFill>
                  <a:schemeClr val="bg1"/>
                </a:solidFill>
              </a:ln>
              <a:solidFill>
                <a:schemeClr val="bg1"/>
              </a:solidFill>
            </a:endParaRPr>
          </a:p>
        </p:txBody>
      </p:sp>
    </p:spTree>
    <p:extLst>
      <p:ext uri="{BB962C8B-B14F-4D97-AF65-F5344CB8AC3E}">
        <p14:creationId xmlns:p14="http://schemas.microsoft.com/office/powerpoint/2010/main" val="1445589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477019" y="1156776"/>
            <a:ext cx="5800370" cy="298672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p:cNvSpPr>
            <a:spLocks noGrp="1"/>
          </p:cNvSpPr>
          <p:nvPr>
            <p:ph type="title" idx="4294967295"/>
          </p:nvPr>
        </p:nvSpPr>
        <p:spPr>
          <a:xfrm>
            <a:off x="14582" y="-20745"/>
            <a:ext cx="7886700" cy="947088"/>
          </a:xfrm>
        </p:spPr>
        <p:txBody>
          <a:bodyPr>
            <a:normAutofit fontScale="90000"/>
          </a:bodyPr>
          <a:lstStyle/>
          <a:p>
            <a:r>
              <a:rPr lang="en-US" altLang="ko-KR" sz="3200" dirty="0"/>
              <a:t>Particle-like behavior of light </a:t>
            </a:r>
            <a:br>
              <a:rPr lang="en-US" altLang="ko-KR" sz="3200" dirty="0"/>
            </a:br>
            <a:r>
              <a:rPr lang="ko-KR" altLang="en-US" sz="3200" dirty="0"/>
              <a:t>빛의 입자 성질</a:t>
            </a:r>
          </a:p>
        </p:txBody>
      </p:sp>
      <p:sp>
        <p:nvSpPr>
          <p:cNvPr id="8" name="직사각형 7"/>
          <p:cNvSpPr/>
          <p:nvPr/>
        </p:nvSpPr>
        <p:spPr>
          <a:xfrm>
            <a:off x="1070077" y="4816314"/>
            <a:ext cx="6987810" cy="1323439"/>
          </a:xfrm>
          <a:prstGeom prst="rect">
            <a:avLst/>
          </a:prstGeom>
        </p:spPr>
        <p:txBody>
          <a:bodyPr wrap="none">
            <a:spAutoFit/>
          </a:bodyPr>
          <a:lstStyle/>
          <a:p>
            <a:r>
              <a:rPr lang="en-US" altLang="ko-KR" sz="2000" dirty="0"/>
              <a:t>Frequency (energy) determines if electrons come out or not.</a:t>
            </a:r>
          </a:p>
          <a:p>
            <a:r>
              <a:rPr lang="en-US" altLang="ko-KR" sz="2000" dirty="0"/>
              <a:t>-&gt; Light is particle.</a:t>
            </a:r>
          </a:p>
          <a:p>
            <a:r>
              <a:rPr lang="ko-KR" altLang="en-US" sz="2000" dirty="0"/>
              <a:t>전자를 꺼내는 것의 여부는 빛의 양이 아니라 질이 결정한다</a:t>
            </a:r>
            <a:r>
              <a:rPr lang="en-US" altLang="ko-KR" sz="2000" dirty="0"/>
              <a:t>.</a:t>
            </a:r>
          </a:p>
          <a:p>
            <a:r>
              <a:rPr lang="en-US" altLang="ko-KR" sz="2000" dirty="0"/>
              <a:t>-&gt; </a:t>
            </a:r>
            <a:r>
              <a:rPr lang="ko-KR" altLang="en-US" sz="2000" dirty="0"/>
              <a:t>빛은 알갱이</a:t>
            </a:r>
            <a:r>
              <a:rPr lang="en-US" altLang="ko-KR" sz="2000" dirty="0"/>
              <a:t>(</a:t>
            </a:r>
            <a:r>
              <a:rPr lang="ko-KR" altLang="en-US" sz="2000" dirty="0"/>
              <a:t>입자</a:t>
            </a:r>
            <a:r>
              <a:rPr lang="en-US" altLang="ko-KR" sz="2000" dirty="0"/>
              <a:t>)</a:t>
            </a:r>
            <a:r>
              <a:rPr lang="ko-KR" altLang="en-US" sz="2000" dirty="0"/>
              <a:t>로 이루어져있다</a:t>
            </a:r>
            <a:r>
              <a:rPr lang="en-US" altLang="ko-KR" sz="2000" dirty="0"/>
              <a:t>.</a:t>
            </a:r>
            <a:r>
              <a:rPr lang="ko-KR" altLang="en-US" sz="2000" dirty="0"/>
              <a:t> </a:t>
            </a:r>
          </a:p>
        </p:txBody>
      </p:sp>
      <p:grpSp>
        <p:nvGrpSpPr>
          <p:cNvPr id="9" name="그룹 8"/>
          <p:cNvGrpSpPr/>
          <p:nvPr/>
        </p:nvGrpSpPr>
        <p:grpSpPr>
          <a:xfrm>
            <a:off x="1981346" y="1541727"/>
            <a:ext cx="4912088" cy="1110728"/>
            <a:chOff x="1600078" y="1595849"/>
            <a:chExt cx="4912088" cy="1110728"/>
          </a:xfrm>
        </p:grpSpPr>
        <p:sp>
          <p:nvSpPr>
            <p:cNvPr id="14" name="직사각형 13"/>
            <p:cNvSpPr/>
            <p:nvPr/>
          </p:nvSpPr>
          <p:spPr>
            <a:xfrm>
              <a:off x="2559826" y="2004269"/>
              <a:ext cx="932054" cy="702308"/>
            </a:xfrm>
            <a:prstGeom prst="rect">
              <a:avLst/>
            </a:prstGeom>
            <a:solidFill>
              <a:schemeClr val="tx1">
                <a:lumMod val="50000"/>
              </a:schemeClr>
            </a:solidFill>
            <a:ln>
              <a:noFill/>
            </a:ln>
            <a:scene3d>
              <a:camera prst="isometricTopUp"/>
              <a:lightRig rig="threePt" dir="t"/>
            </a:scene3d>
            <a:sp3d extrusionH="31750" contourW="1270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1504734" flipV="1">
              <a:off x="1600078" y="1595849"/>
              <a:ext cx="1612767" cy="606018"/>
            </a:xfrm>
            <a:prstGeom prst="rect">
              <a:avLst/>
            </a:prstGeom>
          </p:spPr>
        </p:pic>
        <p:sp>
          <p:nvSpPr>
            <p:cNvPr id="16" name="직사각형 15"/>
            <p:cNvSpPr/>
            <p:nvPr/>
          </p:nvSpPr>
          <p:spPr>
            <a:xfrm>
              <a:off x="3995936" y="1989414"/>
              <a:ext cx="932054" cy="702308"/>
            </a:xfrm>
            <a:prstGeom prst="rect">
              <a:avLst/>
            </a:prstGeom>
            <a:solidFill>
              <a:schemeClr val="tx1">
                <a:lumMod val="50000"/>
              </a:schemeClr>
            </a:solidFill>
            <a:ln>
              <a:noFill/>
            </a:ln>
            <a:scene3d>
              <a:camera prst="isometricTopUp"/>
              <a:lightRig rig="threePt" dir="t"/>
            </a:scene3d>
            <a:sp3d extrusionH="31750" contourW="1270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p:cNvGrpSpPr/>
            <p:nvPr/>
          </p:nvGrpSpPr>
          <p:grpSpPr>
            <a:xfrm>
              <a:off x="3182494" y="1762264"/>
              <a:ext cx="1321547" cy="412029"/>
              <a:chOff x="2980148" y="1277686"/>
              <a:chExt cx="1651815" cy="468355"/>
            </a:xfrm>
          </p:grpSpPr>
          <p:sp>
            <p:nvSpPr>
              <p:cNvPr id="37" name="자유형 36"/>
              <p:cNvSpPr/>
              <p:nvPr/>
            </p:nvSpPr>
            <p:spPr>
              <a:xfrm rot="1430922">
                <a:off x="3771040" y="1589485"/>
                <a:ext cx="860923" cy="156556"/>
              </a:xfrm>
              <a:custGeom>
                <a:avLst/>
                <a:gdLst>
                  <a:gd name="connsiteX0" fmla="*/ 1528762 w 1528762"/>
                  <a:gd name="connsiteY0" fmla="*/ 169650 h 346428"/>
                  <a:gd name="connsiteX1" fmla="*/ 1438275 w 1528762"/>
                  <a:gd name="connsiteY1" fmla="*/ 5344 h 346428"/>
                  <a:gd name="connsiteX2" fmla="*/ 1247775 w 1528762"/>
                  <a:gd name="connsiteY2" fmla="*/ 345863 h 346428"/>
                  <a:gd name="connsiteX3" fmla="*/ 1052512 w 1528762"/>
                  <a:gd name="connsiteY3" fmla="*/ 2963 h 346428"/>
                  <a:gd name="connsiteX4" fmla="*/ 862012 w 1528762"/>
                  <a:gd name="connsiteY4" fmla="*/ 345863 h 346428"/>
                  <a:gd name="connsiteX5" fmla="*/ 671512 w 1528762"/>
                  <a:gd name="connsiteY5" fmla="*/ 5344 h 346428"/>
                  <a:gd name="connsiteX6" fmla="*/ 478631 w 1528762"/>
                  <a:gd name="connsiteY6" fmla="*/ 345863 h 346428"/>
                  <a:gd name="connsiteX7" fmla="*/ 290512 w 1528762"/>
                  <a:gd name="connsiteY7" fmla="*/ 7725 h 346428"/>
                  <a:gd name="connsiteX8" fmla="*/ 97631 w 1528762"/>
                  <a:gd name="connsiteY8" fmla="*/ 341100 h 346428"/>
                  <a:gd name="connsiteX9" fmla="*/ 0 w 1528762"/>
                  <a:gd name="connsiteY9" fmla="*/ 181556 h 346428"/>
                  <a:gd name="connsiteX0" fmla="*/ 1528762 w 1528762"/>
                  <a:gd name="connsiteY0" fmla="*/ 169650 h 345863"/>
                  <a:gd name="connsiteX1" fmla="*/ 1438275 w 1528762"/>
                  <a:gd name="connsiteY1" fmla="*/ 5344 h 345863"/>
                  <a:gd name="connsiteX2" fmla="*/ 1247775 w 1528762"/>
                  <a:gd name="connsiteY2" fmla="*/ 345863 h 345863"/>
                  <a:gd name="connsiteX3" fmla="*/ 1052512 w 1528762"/>
                  <a:gd name="connsiteY3" fmla="*/ 2963 h 345863"/>
                  <a:gd name="connsiteX4" fmla="*/ 862012 w 1528762"/>
                  <a:gd name="connsiteY4" fmla="*/ 345863 h 345863"/>
                  <a:gd name="connsiteX5" fmla="*/ 671512 w 1528762"/>
                  <a:gd name="connsiteY5" fmla="*/ 5344 h 345863"/>
                  <a:gd name="connsiteX6" fmla="*/ 478631 w 1528762"/>
                  <a:gd name="connsiteY6" fmla="*/ 345863 h 345863"/>
                  <a:gd name="connsiteX7" fmla="*/ 290512 w 1528762"/>
                  <a:gd name="connsiteY7" fmla="*/ 7725 h 345863"/>
                  <a:gd name="connsiteX8" fmla="*/ 116681 w 1528762"/>
                  <a:gd name="connsiteY8" fmla="*/ 333956 h 345863"/>
                  <a:gd name="connsiteX9" fmla="*/ 0 w 1528762"/>
                  <a:gd name="connsiteY9" fmla="*/ 181556 h 345863"/>
                  <a:gd name="connsiteX0" fmla="*/ 1528762 w 1528762"/>
                  <a:gd name="connsiteY0" fmla="*/ 166687 h 342914"/>
                  <a:gd name="connsiteX1" fmla="*/ 1412081 w 1528762"/>
                  <a:gd name="connsiteY1" fmla="*/ 14287 h 342914"/>
                  <a:gd name="connsiteX2" fmla="*/ 1247775 w 1528762"/>
                  <a:gd name="connsiteY2" fmla="*/ 342900 h 342914"/>
                  <a:gd name="connsiteX3" fmla="*/ 1052512 w 1528762"/>
                  <a:gd name="connsiteY3" fmla="*/ 0 h 342914"/>
                  <a:gd name="connsiteX4" fmla="*/ 862012 w 1528762"/>
                  <a:gd name="connsiteY4" fmla="*/ 342900 h 342914"/>
                  <a:gd name="connsiteX5" fmla="*/ 671512 w 1528762"/>
                  <a:gd name="connsiteY5" fmla="*/ 2381 h 342914"/>
                  <a:gd name="connsiteX6" fmla="*/ 478631 w 1528762"/>
                  <a:gd name="connsiteY6" fmla="*/ 342900 h 342914"/>
                  <a:gd name="connsiteX7" fmla="*/ 290512 w 1528762"/>
                  <a:gd name="connsiteY7" fmla="*/ 4762 h 342914"/>
                  <a:gd name="connsiteX8" fmla="*/ 116681 w 1528762"/>
                  <a:gd name="connsiteY8" fmla="*/ 330993 h 342914"/>
                  <a:gd name="connsiteX9" fmla="*/ 0 w 1528762"/>
                  <a:gd name="connsiteY9" fmla="*/ 178593 h 3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8762" h="342914">
                    <a:moveTo>
                      <a:pt x="1528762" y="166687"/>
                    </a:moveTo>
                    <a:cubicBezTo>
                      <a:pt x="1506934" y="69849"/>
                      <a:pt x="1458912" y="-15082"/>
                      <a:pt x="1412081" y="14287"/>
                    </a:cubicBezTo>
                    <a:cubicBezTo>
                      <a:pt x="1365250" y="43656"/>
                      <a:pt x="1307703" y="345281"/>
                      <a:pt x="1247775" y="342900"/>
                    </a:cubicBezTo>
                    <a:cubicBezTo>
                      <a:pt x="1187847" y="340519"/>
                      <a:pt x="1116806" y="0"/>
                      <a:pt x="1052512" y="0"/>
                    </a:cubicBezTo>
                    <a:cubicBezTo>
                      <a:pt x="988218" y="0"/>
                      <a:pt x="925512" y="342503"/>
                      <a:pt x="862012" y="342900"/>
                    </a:cubicBezTo>
                    <a:cubicBezTo>
                      <a:pt x="798512" y="343297"/>
                      <a:pt x="735409" y="2381"/>
                      <a:pt x="671512" y="2381"/>
                    </a:cubicBezTo>
                    <a:cubicBezTo>
                      <a:pt x="607615" y="2381"/>
                      <a:pt x="542131" y="342503"/>
                      <a:pt x="478631" y="342900"/>
                    </a:cubicBezTo>
                    <a:cubicBezTo>
                      <a:pt x="415131" y="343297"/>
                      <a:pt x="350837" y="6747"/>
                      <a:pt x="290512" y="4762"/>
                    </a:cubicBezTo>
                    <a:cubicBezTo>
                      <a:pt x="230187" y="2778"/>
                      <a:pt x="165100" y="302021"/>
                      <a:pt x="116681" y="330993"/>
                    </a:cubicBezTo>
                    <a:cubicBezTo>
                      <a:pt x="68262" y="359965"/>
                      <a:pt x="24606" y="272851"/>
                      <a:pt x="0" y="17859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자유형 37"/>
              <p:cNvSpPr/>
              <p:nvPr/>
            </p:nvSpPr>
            <p:spPr>
              <a:xfrm rot="1430922">
                <a:off x="2980148" y="1277686"/>
                <a:ext cx="860923" cy="156556"/>
              </a:xfrm>
              <a:custGeom>
                <a:avLst/>
                <a:gdLst>
                  <a:gd name="connsiteX0" fmla="*/ 1528762 w 1528762"/>
                  <a:gd name="connsiteY0" fmla="*/ 169650 h 346428"/>
                  <a:gd name="connsiteX1" fmla="*/ 1438275 w 1528762"/>
                  <a:gd name="connsiteY1" fmla="*/ 5344 h 346428"/>
                  <a:gd name="connsiteX2" fmla="*/ 1247775 w 1528762"/>
                  <a:gd name="connsiteY2" fmla="*/ 345863 h 346428"/>
                  <a:gd name="connsiteX3" fmla="*/ 1052512 w 1528762"/>
                  <a:gd name="connsiteY3" fmla="*/ 2963 h 346428"/>
                  <a:gd name="connsiteX4" fmla="*/ 862012 w 1528762"/>
                  <a:gd name="connsiteY4" fmla="*/ 345863 h 346428"/>
                  <a:gd name="connsiteX5" fmla="*/ 671512 w 1528762"/>
                  <a:gd name="connsiteY5" fmla="*/ 5344 h 346428"/>
                  <a:gd name="connsiteX6" fmla="*/ 478631 w 1528762"/>
                  <a:gd name="connsiteY6" fmla="*/ 345863 h 346428"/>
                  <a:gd name="connsiteX7" fmla="*/ 290512 w 1528762"/>
                  <a:gd name="connsiteY7" fmla="*/ 7725 h 346428"/>
                  <a:gd name="connsiteX8" fmla="*/ 97631 w 1528762"/>
                  <a:gd name="connsiteY8" fmla="*/ 341100 h 346428"/>
                  <a:gd name="connsiteX9" fmla="*/ 0 w 1528762"/>
                  <a:gd name="connsiteY9" fmla="*/ 181556 h 346428"/>
                  <a:gd name="connsiteX0" fmla="*/ 1528762 w 1528762"/>
                  <a:gd name="connsiteY0" fmla="*/ 169650 h 345863"/>
                  <a:gd name="connsiteX1" fmla="*/ 1438275 w 1528762"/>
                  <a:gd name="connsiteY1" fmla="*/ 5344 h 345863"/>
                  <a:gd name="connsiteX2" fmla="*/ 1247775 w 1528762"/>
                  <a:gd name="connsiteY2" fmla="*/ 345863 h 345863"/>
                  <a:gd name="connsiteX3" fmla="*/ 1052512 w 1528762"/>
                  <a:gd name="connsiteY3" fmla="*/ 2963 h 345863"/>
                  <a:gd name="connsiteX4" fmla="*/ 862012 w 1528762"/>
                  <a:gd name="connsiteY4" fmla="*/ 345863 h 345863"/>
                  <a:gd name="connsiteX5" fmla="*/ 671512 w 1528762"/>
                  <a:gd name="connsiteY5" fmla="*/ 5344 h 345863"/>
                  <a:gd name="connsiteX6" fmla="*/ 478631 w 1528762"/>
                  <a:gd name="connsiteY6" fmla="*/ 345863 h 345863"/>
                  <a:gd name="connsiteX7" fmla="*/ 290512 w 1528762"/>
                  <a:gd name="connsiteY7" fmla="*/ 7725 h 345863"/>
                  <a:gd name="connsiteX8" fmla="*/ 116681 w 1528762"/>
                  <a:gd name="connsiteY8" fmla="*/ 333956 h 345863"/>
                  <a:gd name="connsiteX9" fmla="*/ 0 w 1528762"/>
                  <a:gd name="connsiteY9" fmla="*/ 181556 h 345863"/>
                  <a:gd name="connsiteX0" fmla="*/ 1528762 w 1528762"/>
                  <a:gd name="connsiteY0" fmla="*/ 166687 h 342914"/>
                  <a:gd name="connsiteX1" fmla="*/ 1412081 w 1528762"/>
                  <a:gd name="connsiteY1" fmla="*/ 14287 h 342914"/>
                  <a:gd name="connsiteX2" fmla="*/ 1247775 w 1528762"/>
                  <a:gd name="connsiteY2" fmla="*/ 342900 h 342914"/>
                  <a:gd name="connsiteX3" fmla="*/ 1052512 w 1528762"/>
                  <a:gd name="connsiteY3" fmla="*/ 0 h 342914"/>
                  <a:gd name="connsiteX4" fmla="*/ 862012 w 1528762"/>
                  <a:gd name="connsiteY4" fmla="*/ 342900 h 342914"/>
                  <a:gd name="connsiteX5" fmla="*/ 671512 w 1528762"/>
                  <a:gd name="connsiteY5" fmla="*/ 2381 h 342914"/>
                  <a:gd name="connsiteX6" fmla="*/ 478631 w 1528762"/>
                  <a:gd name="connsiteY6" fmla="*/ 342900 h 342914"/>
                  <a:gd name="connsiteX7" fmla="*/ 290512 w 1528762"/>
                  <a:gd name="connsiteY7" fmla="*/ 4762 h 342914"/>
                  <a:gd name="connsiteX8" fmla="*/ 116681 w 1528762"/>
                  <a:gd name="connsiteY8" fmla="*/ 330993 h 342914"/>
                  <a:gd name="connsiteX9" fmla="*/ 0 w 1528762"/>
                  <a:gd name="connsiteY9" fmla="*/ 178593 h 3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8762" h="342914">
                    <a:moveTo>
                      <a:pt x="1528762" y="166687"/>
                    </a:moveTo>
                    <a:cubicBezTo>
                      <a:pt x="1506934" y="69849"/>
                      <a:pt x="1458912" y="-15082"/>
                      <a:pt x="1412081" y="14287"/>
                    </a:cubicBezTo>
                    <a:cubicBezTo>
                      <a:pt x="1365250" y="43656"/>
                      <a:pt x="1307703" y="345281"/>
                      <a:pt x="1247775" y="342900"/>
                    </a:cubicBezTo>
                    <a:cubicBezTo>
                      <a:pt x="1187847" y="340519"/>
                      <a:pt x="1116806" y="0"/>
                      <a:pt x="1052512" y="0"/>
                    </a:cubicBezTo>
                    <a:cubicBezTo>
                      <a:pt x="988218" y="0"/>
                      <a:pt x="925512" y="342503"/>
                      <a:pt x="862012" y="342900"/>
                    </a:cubicBezTo>
                    <a:cubicBezTo>
                      <a:pt x="798512" y="343297"/>
                      <a:pt x="735409" y="2381"/>
                      <a:pt x="671512" y="2381"/>
                    </a:cubicBezTo>
                    <a:cubicBezTo>
                      <a:pt x="607615" y="2381"/>
                      <a:pt x="542131" y="342503"/>
                      <a:pt x="478631" y="342900"/>
                    </a:cubicBezTo>
                    <a:cubicBezTo>
                      <a:pt x="415131" y="343297"/>
                      <a:pt x="350837" y="6747"/>
                      <a:pt x="290512" y="4762"/>
                    </a:cubicBezTo>
                    <a:cubicBezTo>
                      <a:pt x="230187" y="2778"/>
                      <a:pt x="165100" y="302021"/>
                      <a:pt x="116681" y="330993"/>
                    </a:cubicBezTo>
                    <a:cubicBezTo>
                      <a:pt x="68262" y="359965"/>
                      <a:pt x="24606" y="272851"/>
                      <a:pt x="0" y="17859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8" name="그룹 17"/>
            <p:cNvGrpSpPr/>
            <p:nvPr/>
          </p:nvGrpSpPr>
          <p:grpSpPr>
            <a:xfrm>
              <a:off x="4583896" y="1932769"/>
              <a:ext cx="195407" cy="374891"/>
              <a:chOff x="4632007" y="1856651"/>
              <a:chExt cx="195407" cy="374891"/>
            </a:xfrm>
          </p:grpSpPr>
          <p:sp>
            <p:nvSpPr>
              <p:cNvPr id="33" name="이등변 삼각형 32"/>
              <p:cNvSpPr/>
              <p:nvPr/>
            </p:nvSpPr>
            <p:spPr>
              <a:xfrm rot="12671197">
                <a:off x="4632007" y="1942079"/>
                <a:ext cx="59182" cy="289463"/>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4" name="그룹 33"/>
              <p:cNvGrpSpPr/>
              <p:nvPr/>
            </p:nvGrpSpPr>
            <p:grpSpPr>
              <a:xfrm>
                <a:off x="4707326" y="1856651"/>
                <a:ext cx="120088" cy="121019"/>
                <a:chOff x="5364088" y="762935"/>
                <a:chExt cx="216024" cy="214795"/>
              </a:xfrm>
            </p:grpSpPr>
            <p:sp>
              <p:nvSpPr>
                <p:cNvPr id="35" name="타원 34"/>
                <p:cNvSpPr/>
                <p:nvPr/>
              </p:nvSpPr>
              <p:spPr>
                <a:xfrm>
                  <a:off x="5364088" y="762935"/>
                  <a:ext cx="216024" cy="21479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b="1" dirty="0">
                    <a:solidFill>
                      <a:schemeClr val="tx1"/>
                    </a:solidFill>
                  </a:endParaRPr>
                </a:p>
              </p:txBody>
            </p:sp>
            <p:sp>
              <p:nvSpPr>
                <p:cNvPr id="36" name="직사각형 35"/>
                <p:cNvSpPr/>
                <p:nvPr/>
              </p:nvSpPr>
              <p:spPr>
                <a:xfrm>
                  <a:off x="5388322" y="847472"/>
                  <a:ext cx="16951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9" name="직사각형 18"/>
            <p:cNvSpPr/>
            <p:nvPr/>
          </p:nvSpPr>
          <p:spPr>
            <a:xfrm>
              <a:off x="5580112" y="2001952"/>
              <a:ext cx="932054" cy="702308"/>
            </a:xfrm>
            <a:prstGeom prst="rect">
              <a:avLst/>
            </a:prstGeom>
            <a:solidFill>
              <a:schemeClr val="tx1">
                <a:lumMod val="50000"/>
              </a:schemeClr>
            </a:solidFill>
            <a:ln>
              <a:noFill/>
            </a:ln>
            <a:scene3d>
              <a:camera prst="isometricTopUp"/>
              <a:lightRig rig="threePt" dir="t"/>
            </a:scene3d>
            <a:sp3d extrusionH="31750" contourW="1270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p:cNvGrpSpPr/>
            <p:nvPr/>
          </p:nvGrpSpPr>
          <p:grpSpPr>
            <a:xfrm>
              <a:off x="4766670" y="1678275"/>
              <a:ext cx="1321547" cy="508560"/>
              <a:chOff x="2980148" y="1418574"/>
              <a:chExt cx="1651815" cy="327467"/>
            </a:xfrm>
          </p:grpSpPr>
          <p:sp>
            <p:nvSpPr>
              <p:cNvPr id="31" name="자유형 30"/>
              <p:cNvSpPr/>
              <p:nvPr/>
            </p:nvSpPr>
            <p:spPr>
              <a:xfrm rot="1430922">
                <a:off x="3771040" y="1589485"/>
                <a:ext cx="860923" cy="156556"/>
              </a:xfrm>
              <a:custGeom>
                <a:avLst/>
                <a:gdLst>
                  <a:gd name="connsiteX0" fmla="*/ 1528762 w 1528762"/>
                  <a:gd name="connsiteY0" fmla="*/ 169650 h 346428"/>
                  <a:gd name="connsiteX1" fmla="*/ 1438275 w 1528762"/>
                  <a:gd name="connsiteY1" fmla="*/ 5344 h 346428"/>
                  <a:gd name="connsiteX2" fmla="*/ 1247775 w 1528762"/>
                  <a:gd name="connsiteY2" fmla="*/ 345863 h 346428"/>
                  <a:gd name="connsiteX3" fmla="*/ 1052512 w 1528762"/>
                  <a:gd name="connsiteY3" fmla="*/ 2963 h 346428"/>
                  <a:gd name="connsiteX4" fmla="*/ 862012 w 1528762"/>
                  <a:gd name="connsiteY4" fmla="*/ 345863 h 346428"/>
                  <a:gd name="connsiteX5" fmla="*/ 671512 w 1528762"/>
                  <a:gd name="connsiteY5" fmla="*/ 5344 h 346428"/>
                  <a:gd name="connsiteX6" fmla="*/ 478631 w 1528762"/>
                  <a:gd name="connsiteY6" fmla="*/ 345863 h 346428"/>
                  <a:gd name="connsiteX7" fmla="*/ 290512 w 1528762"/>
                  <a:gd name="connsiteY7" fmla="*/ 7725 h 346428"/>
                  <a:gd name="connsiteX8" fmla="*/ 97631 w 1528762"/>
                  <a:gd name="connsiteY8" fmla="*/ 341100 h 346428"/>
                  <a:gd name="connsiteX9" fmla="*/ 0 w 1528762"/>
                  <a:gd name="connsiteY9" fmla="*/ 181556 h 346428"/>
                  <a:gd name="connsiteX0" fmla="*/ 1528762 w 1528762"/>
                  <a:gd name="connsiteY0" fmla="*/ 169650 h 345863"/>
                  <a:gd name="connsiteX1" fmla="*/ 1438275 w 1528762"/>
                  <a:gd name="connsiteY1" fmla="*/ 5344 h 345863"/>
                  <a:gd name="connsiteX2" fmla="*/ 1247775 w 1528762"/>
                  <a:gd name="connsiteY2" fmla="*/ 345863 h 345863"/>
                  <a:gd name="connsiteX3" fmla="*/ 1052512 w 1528762"/>
                  <a:gd name="connsiteY3" fmla="*/ 2963 h 345863"/>
                  <a:gd name="connsiteX4" fmla="*/ 862012 w 1528762"/>
                  <a:gd name="connsiteY4" fmla="*/ 345863 h 345863"/>
                  <a:gd name="connsiteX5" fmla="*/ 671512 w 1528762"/>
                  <a:gd name="connsiteY5" fmla="*/ 5344 h 345863"/>
                  <a:gd name="connsiteX6" fmla="*/ 478631 w 1528762"/>
                  <a:gd name="connsiteY6" fmla="*/ 345863 h 345863"/>
                  <a:gd name="connsiteX7" fmla="*/ 290512 w 1528762"/>
                  <a:gd name="connsiteY7" fmla="*/ 7725 h 345863"/>
                  <a:gd name="connsiteX8" fmla="*/ 116681 w 1528762"/>
                  <a:gd name="connsiteY8" fmla="*/ 333956 h 345863"/>
                  <a:gd name="connsiteX9" fmla="*/ 0 w 1528762"/>
                  <a:gd name="connsiteY9" fmla="*/ 181556 h 345863"/>
                  <a:gd name="connsiteX0" fmla="*/ 1528762 w 1528762"/>
                  <a:gd name="connsiteY0" fmla="*/ 166687 h 342914"/>
                  <a:gd name="connsiteX1" fmla="*/ 1412081 w 1528762"/>
                  <a:gd name="connsiteY1" fmla="*/ 14287 h 342914"/>
                  <a:gd name="connsiteX2" fmla="*/ 1247775 w 1528762"/>
                  <a:gd name="connsiteY2" fmla="*/ 342900 h 342914"/>
                  <a:gd name="connsiteX3" fmla="*/ 1052512 w 1528762"/>
                  <a:gd name="connsiteY3" fmla="*/ 0 h 342914"/>
                  <a:gd name="connsiteX4" fmla="*/ 862012 w 1528762"/>
                  <a:gd name="connsiteY4" fmla="*/ 342900 h 342914"/>
                  <a:gd name="connsiteX5" fmla="*/ 671512 w 1528762"/>
                  <a:gd name="connsiteY5" fmla="*/ 2381 h 342914"/>
                  <a:gd name="connsiteX6" fmla="*/ 478631 w 1528762"/>
                  <a:gd name="connsiteY6" fmla="*/ 342900 h 342914"/>
                  <a:gd name="connsiteX7" fmla="*/ 290512 w 1528762"/>
                  <a:gd name="connsiteY7" fmla="*/ 4762 h 342914"/>
                  <a:gd name="connsiteX8" fmla="*/ 116681 w 1528762"/>
                  <a:gd name="connsiteY8" fmla="*/ 330993 h 342914"/>
                  <a:gd name="connsiteX9" fmla="*/ 0 w 1528762"/>
                  <a:gd name="connsiteY9" fmla="*/ 178593 h 3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8762" h="342914">
                    <a:moveTo>
                      <a:pt x="1528762" y="166687"/>
                    </a:moveTo>
                    <a:cubicBezTo>
                      <a:pt x="1506934" y="69849"/>
                      <a:pt x="1458912" y="-15082"/>
                      <a:pt x="1412081" y="14287"/>
                    </a:cubicBezTo>
                    <a:cubicBezTo>
                      <a:pt x="1365250" y="43656"/>
                      <a:pt x="1307703" y="345281"/>
                      <a:pt x="1247775" y="342900"/>
                    </a:cubicBezTo>
                    <a:cubicBezTo>
                      <a:pt x="1187847" y="340519"/>
                      <a:pt x="1116806" y="0"/>
                      <a:pt x="1052512" y="0"/>
                    </a:cubicBezTo>
                    <a:cubicBezTo>
                      <a:pt x="988218" y="0"/>
                      <a:pt x="925512" y="342503"/>
                      <a:pt x="862012" y="342900"/>
                    </a:cubicBezTo>
                    <a:cubicBezTo>
                      <a:pt x="798512" y="343297"/>
                      <a:pt x="735409" y="2381"/>
                      <a:pt x="671512" y="2381"/>
                    </a:cubicBezTo>
                    <a:cubicBezTo>
                      <a:pt x="607615" y="2381"/>
                      <a:pt x="542131" y="342503"/>
                      <a:pt x="478631" y="342900"/>
                    </a:cubicBezTo>
                    <a:cubicBezTo>
                      <a:pt x="415131" y="343297"/>
                      <a:pt x="350837" y="6747"/>
                      <a:pt x="290512" y="4762"/>
                    </a:cubicBezTo>
                    <a:cubicBezTo>
                      <a:pt x="230187" y="2778"/>
                      <a:pt x="165100" y="302021"/>
                      <a:pt x="116681" y="330993"/>
                    </a:cubicBezTo>
                    <a:cubicBezTo>
                      <a:pt x="68262" y="359965"/>
                      <a:pt x="24606" y="272851"/>
                      <a:pt x="0" y="17859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자유형 31"/>
              <p:cNvSpPr/>
              <p:nvPr/>
            </p:nvSpPr>
            <p:spPr>
              <a:xfrm rot="1430922">
                <a:off x="2980148" y="1418574"/>
                <a:ext cx="860923" cy="156556"/>
              </a:xfrm>
              <a:custGeom>
                <a:avLst/>
                <a:gdLst>
                  <a:gd name="connsiteX0" fmla="*/ 1528762 w 1528762"/>
                  <a:gd name="connsiteY0" fmla="*/ 169650 h 346428"/>
                  <a:gd name="connsiteX1" fmla="*/ 1438275 w 1528762"/>
                  <a:gd name="connsiteY1" fmla="*/ 5344 h 346428"/>
                  <a:gd name="connsiteX2" fmla="*/ 1247775 w 1528762"/>
                  <a:gd name="connsiteY2" fmla="*/ 345863 h 346428"/>
                  <a:gd name="connsiteX3" fmla="*/ 1052512 w 1528762"/>
                  <a:gd name="connsiteY3" fmla="*/ 2963 h 346428"/>
                  <a:gd name="connsiteX4" fmla="*/ 862012 w 1528762"/>
                  <a:gd name="connsiteY4" fmla="*/ 345863 h 346428"/>
                  <a:gd name="connsiteX5" fmla="*/ 671512 w 1528762"/>
                  <a:gd name="connsiteY5" fmla="*/ 5344 h 346428"/>
                  <a:gd name="connsiteX6" fmla="*/ 478631 w 1528762"/>
                  <a:gd name="connsiteY6" fmla="*/ 345863 h 346428"/>
                  <a:gd name="connsiteX7" fmla="*/ 290512 w 1528762"/>
                  <a:gd name="connsiteY7" fmla="*/ 7725 h 346428"/>
                  <a:gd name="connsiteX8" fmla="*/ 97631 w 1528762"/>
                  <a:gd name="connsiteY8" fmla="*/ 341100 h 346428"/>
                  <a:gd name="connsiteX9" fmla="*/ 0 w 1528762"/>
                  <a:gd name="connsiteY9" fmla="*/ 181556 h 346428"/>
                  <a:gd name="connsiteX0" fmla="*/ 1528762 w 1528762"/>
                  <a:gd name="connsiteY0" fmla="*/ 169650 h 345863"/>
                  <a:gd name="connsiteX1" fmla="*/ 1438275 w 1528762"/>
                  <a:gd name="connsiteY1" fmla="*/ 5344 h 345863"/>
                  <a:gd name="connsiteX2" fmla="*/ 1247775 w 1528762"/>
                  <a:gd name="connsiteY2" fmla="*/ 345863 h 345863"/>
                  <a:gd name="connsiteX3" fmla="*/ 1052512 w 1528762"/>
                  <a:gd name="connsiteY3" fmla="*/ 2963 h 345863"/>
                  <a:gd name="connsiteX4" fmla="*/ 862012 w 1528762"/>
                  <a:gd name="connsiteY4" fmla="*/ 345863 h 345863"/>
                  <a:gd name="connsiteX5" fmla="*/ 671512 w 1528762"/>
                  <a:gd name="connsiteY5" fmla="*/ 5344 h 345863"/>
                  <a:gd name="connsiteX6" fmla="*/ 478631 w 1528762"/>
                  <a:gd name="connsiteY6" fmla="*/ 345863 h 345863"/>
                  <a:gd name="connsiteX7" fmla="*/ 290512 w 1528762"/>
                  <a:gd name="connsiteY7" fmla="*/ 7725 h 345863"/>
                  <a:gd name="connsiteX8" fmla="*/ 116681 w 1528762"/>
                  <a:gd name="connsiteY8" fmla="*/ 333956 h 345863"/>
                  <a:gd name="connsiteX9" fmla="*/ 0 w 1528762"/>
                  <a:gd name="connsiteY9" fmla="*/ 181556 h 345863"/>
                  <a:gd name="connsiteX0" fmla="*/ 1528762 w 1528762"/>
                  <a:gd name="connsiteY0" fmla="*/ 166687 h 342914"/>
                  <a:gd name="connsiteX1" fmla="*/ 1412081 w 1528762"/>
                  <a:gd name="connsiteY1" fmla="*/ 14287 h 342914"/>
                  <a:gd name="connsiteX2" fmla="*/ 1247775 w 1528762"/>
                  <a:gd name="connsiteY2" fmla="*/ 342900 h 342914"/>
                  <a:gd name="connsiteX3" fmla="*/ 1052512 w 1528762"/>
                  <a:gd name="connsiteY3" fmla="*/ 0 h 342914"/>
                  <a:gd name="connsiteX4" fmla="*/ 862012 w 1528762"/>
                  <a:gd name="connsiteY4" fmla="*/ 342900 h 342914"/>
                  <a:gd name="connsiteX5" fmla="*/ 671512 w 1528762"/>
                  <a:gd name="connsiteY5" fmla="*/ 2381 h 342914"/>
                  <a:gd name="connsiteX6" fmla="*/ 478631 w 1528762"/>
                  <a:gd name="connsiteY6" fmla="*/ 342900 h 342914"/>
                  <a:gd name="connsiteX7" fmla="*/ 290512 w 1528762"/>
                  <a:gd name="connsiteY7" fmla="*/ 4762 h 342914"/>
                  <a:gd name="connsiteX8" fmla="*/ 116681 w 1528762"/>
                  <a:gd name="connsiteY8" fmla="*/ 330993 h 342914"/>
                  <a:gd name="connsiteX9" fmla="*/ 0 w 1528762"/>
                  <a:gd name="connsiteY9" fmla="*/ 178593 h 3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8762" h="342914">
                    <a:moveTo>
                      <a:pt x="1528762" y="166687"/>
                    </a:moveTo>
                    <a:cubicBezTo>
                      <a:pt x="1506934" y="69849"/>
                      <a:pt x="1458912" y="-15082"/>
                      <a:pt x="1412081" y="14287"/>
                    </a:cubicBezTo>
                    <a:cubicBezTo>
                      <a:pt x="1365250" y="43656"/>
                      <a:pt x="1307703" y="345281"/>
                      <a:pt x="1247775" y="342900"/>
                    </a:cubicBezTo>
                    <a:cubicBezTo>
                      <a:pt x="1187847" y="340519"/>
                      <a:pt x="1116806" y="0"/>
                      <a:pt x="1052512" y="0"/>
                    </a:cubicBezTo>
                    <a:cubicBezTo>
                      <a:pt x="988218" y="0"/>
                      <a:pt x="925512" y="342503"/>
                      <a:pt x="862012" y="342900"/>
                    </a:cubicBezTo>
                    <a:cubicBezTo>
                      <a:pt x="798512" y="343297"/>
                      <a:pt x="735409" y="2381"/>
                      <a:pt x="671512" y="2381"/>
                    </a:cubicBezTo>
                    <a:cubicBezTo>
                      <a:pt x="607615" y="2381"/>
                      <a:pt x="542131" y="342503"/>
                      <a:pt x="478631" y="342900"/>
                    </a:cubicBezTo>
                    <a:cubicBezTo>
                      <a:pt x="415131" y="343297"/>
                      <a:pt x="350837" y="6747"/>
                      <a:pt x="290512" y="4762"/>
                    </a:cubicBezTo>
                    <a:cubicBezTo>
                      <a:pt x="230187" y="2778"/>
                      <a:pt x="165100" y="302021"/>
                      <a:pt x="116681" y="330993"/>
                    </a:cubicBezTo>
                    <a:cubicBezTo>
                      <a:pt x="68262" y="359965"/>
                      <a:pt x="24606" y="272851"/>
                      <a:pt x="0" y="17859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그룹 20"/>
            <p:cNvGrpSpPr/>
            <p:nvPr/>
          </p:nvGrpSpPr>
          <p:grpSpPr>
            <a:xfrm>
              <a:off x="6168072" y="1945307"/>
              <a:ext cx="195407" cy="374891"/>
              <a:chOff x="4632007" y="1856651"/>
              <a:chExt cx="195407" cy="374891"/>
            </a:xfrm>
          </p:grpSpPr>
          <p:sp>
            <p:nvSpPr>
              <p:cNvPr id="27" name="이등변 삼각형 26"/>
              <p:cNvSpPr/>
              <p:nvPr/>
            </p:nvSpPr>
            <p:spPr>
              <a:xfrm rot="12671197">
                <a:off x="4632007" y="1942079"/>
                <a:ext cx="59182" cy="289463"/>
              </a:xfrm>
              <a:prstGeom prst="triangle">
                <a:avLst/>
              </a:prstGeom>
              <a:gradFill>
                <a:gsLst>
                  <a:gs pos="0">
                    <a:srgbClr val="FFFF00">
                      <a:alpha val="69000"/>
                    </a:srgbClr>
                  </a:gs>
                  <a:gs pos="100000">
                    <a:srgbClr val="FFC000">
                      <a:alpha val="6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8" name="그룹 27"/>
              <p:cNvGrpSpPr/>
              <p:nvPr/>
            </p:nvGrpSpPr>
            <p:grpSpPr>
              <a:xfrm>
                <a:off x="4707326" y="1856651"/>
                <a:ext cx="120088" cy="121019"/>
                <a:chOff x="5364088" y="762935"/>
                <a:chExt cx="216024" cy="214795"/>
              </a:xfrm>
            </p:grpSpPr>
            <p:sp>
              <p:nvSpPr>
                <p:cNvPr id="29" name="타원 28"/>
                <p:cNvSpPr/>
                <p:nvPr/>
              </p:nvSpPr>
              <p:spPr>
                <a:xfrm>
                  <a:off x="5364088" y="762935"/>
                  <a:ext cx="216024" cy="21479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b="1" dirty="0">
                    <a:solidFill>
                      <a:schemeClr val="tx1"/>
                    </a:solidFill>
                  </a:endParaRPr>
                </a:p>
              </p:txBody>
            </p:sp>
            <p:sp>
              <p:nvSpPr>
                <p:cNvPr id="30" name="직사각형 29"/>
                <p:cNvSpPr/>
                <p:nvPr/>
              </p:nvSpPr>
              <p:spPr>
                <a:xfrm>
                  <a:off x="5388322" y="847472"/>
                  <a:ext cx="16951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nvGrpSpPr>
            <p:cNvPr id="22" name="그룹 21"/>
            <p:cNvGrpSpPr/>
            <p:nvPr/>
          </p:nvGrpSpPr>
          <p:grpSpPr>
            <a:xfrm>
              <a:off x="6280479" y="2042184"/>
              <a:ext cx="225872" cy="387802"/>
              <a:chOff x="4601542" y="1856651"/>
              <a:chExt cx="225872" cy="387802"/>
            </a:xfrm>
          </p:grpSpPr>
          <p:sp>
            <p:nvSpPr>
              <p:cNvPr id="23" name="이등변 삼각형 22"/>
              <p:cNvSpPr/>
              <p:nvPr/>
            </p:nvSpPr>
            <p:spPr>
              <a:xfrm rot="13084049">
                <a:off x="4601542" y="1912903"/>
                <a:ext cx="59182" cy="331550"/>
              </a:xfrm>
              <a:prstGeom prst="triangle">
                <a:avLst>
                  <a:gd name="adj" fmla="val 100000"/>
                </a:avLst>
              </a:prstGeom>
              <a:gradFill>
                <a:gsLst>
                  <a:gs pos="0">
                    <a:srgbClr val="FFFF00">
                      <a:alpha val="69000"/>
                    </a:srgbClr>
                  </a:gs>
                  <a:gs pos="100000">
                    <a:srgbClr val="FFC000">
                      <a:alpha val="6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4" name="그룹 23"/>
              <p:cNvGrpSpPr/>
              <p:nvPr/>
            </p:nvGrpSpPr>
            <p:grpSpPr>
              <a:xfrm>
                <a:off x="4707326" y="1856651"/>
                <a:ext cx="120088" cy="121019"/>
                <a:chOff x="5364088" y="762935"/>
                <a:chExt cx="216024" cy="214795"/>
              </a:xfrm>
            </p:grpSpPr>
            <p:sp>
              <p:nvSpPr>
                <p:cNvPr id="25" name="타원 24"/>
                <p:cNvSpPr/>
                <p:nvPr/>
              </p:nvSpPr>
              <p:spPr>
                <a:xfrm>
                  <a:off x="5364088" y="762935"/>
                  <a:ext cx="216024" cy="21479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b="1" dirty="0">
                    <a:solidFill>
                      <a:schemeClr val="tx1"/>
                    </a:solidFill>
                  </a:endParaRPr>
                </a:p>
              </p:txBody>
            </p:sp>
            <p:sp>
              <p:nvSpPr>
                <p:cNvPr id="26" name="직사각형 25"/>
                <p:cNvSpPr/>
                <p:nvPr/>
              </p:nvSpPr>
              <p:spPr>
                <a:xfrm>
                  <a:off x="5388322" y="847472"/>
                  <a:ext cx="16951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grpSp>
        <p:nvGrpSpPr>
          <p:cNvPr id="39" name="그룹 38"/>
          <p:cNvGrpSpPr/>
          <p:nvPr/>
        </p:nvGrpSpPr>
        <p:grpSpPr>
          <a:xfrm>
            <a:off x="1810036" y="2845563"/>
            <a:ext cx="4995913" cy="974830"/>
            <a:chOff x="1520370" y="2899685"/>
            <a:chExt cx="4995913" cy="974830"/>
          </a:xfrm>
        </p:grpSpPr>
        <p:sp>
          <p:nvSpPr>
            <p:cNvPr id="40" name="직사각형 39"/>
            <p:cNvSpPr/>
            <p:nvPr/>
          </p:nvSpPr>
          <p:spPr>
            <a:xfrm>
              <a:off x="2563943" y="3172207"/>
              <a:ext cx="932054" cy="702308"/>
            </a:xfrm>
            <a:prstGeom prst="rect">
              <a:avLst/>
            </a:prstGeom>
            <a:solidFill>
              <a:schemeClr val="tx1">
                <a:lumMod val="50000"/>
              </a:schemeClr>
            </a:solidFill>
            <a:ln>
              <a:noFill/>
            </a:ln>
            <a:scene3d>
              <a:camera prst="isometricTopUp"/>
              <a:lightRig rig="threePt" dir="t"/>
            </a:scene3d>
            <a:sp3d extrusionH="31750" contourW="1270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1" name="그림 40"/>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1504734" flipV="1">
              <a:off x="1520370" y="3175693"/>
              <a:ext cx="1612767" cy="151167"/>
            </a:xfrm>
            <a:prstGeom prst="rect">
              <a:avLst/>
            </a:prstGeom>
          </p:spPr>
        </p:pic>
        <p:sp>
          <p:nvSpPr>
            <p:cNvPr id="42" name="직사각형 41"/>
            <p:cNvSpPr/>
            <p:nvPr/>
          </p:nvSpPr>
          <p:spPr>
            <a:xfrm>
              <a:off x="4000053" y="3157352"/>
              <a:ext cx="932054" cy="702308"/>
            </a:xfrm>
            <a:prstGeom prst="rect">
              <a:avLst/>
            </a:prstGeom>
            <a:solidFill>
              <a:schemeClr val="tx1">
                <a:lumMod val="50000"/>
              </a:schemeClr>
            </a:solidFill>
            <a:ln>
              <a:noFill/>
            </a:ln>
            <a:scene3d>
              <a:camera prst="isometricTopUp"/>
              <a:lightRig rig="threePt" dir="t"/>
            </a:scene3d>
            <a:sp3d extrusionH="31750" contourW="1270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3" name="그룹 42"/>
            <p:cNvGrpSpPr/>
            <p:nvPr/>
          </p:nvGrpSpPr>
          <p:grpSpPr>
            <a:xfrm>
              <a:off x="3186611" y="2930202"/>
              <a:ext cx="1321547" cy="412029"/>
              <a:chOff x="2980148" y="1277686"/>
              <a:chExt cx="1651815" cy="468355"/>
            </a:xfrm>
          </p:grpSpPr>
          <p:sp>
            <p:nvSpPr>
              <p:cNvPr id="68" name="자유형 67"/>
              <p:cNvSpPr/>
              <p:nvPr/>
            </p:nvSpPr>
            <p:spPr>
              <a:xfrm rot="1430922">
                <a:off x="3771040" y="1589485"/>
                <a:ext cx="860923" cy="156556"/>
              </a:xfrm>
              <a:custGeom>
                <a:avLst/>
                <a:gdLst>
                  <a:gd name="connsiteX0" fmla="*/ 1528762 w 1528762"/>
                  <a:gd name="connsiteY0" fmla="*/ 169650 h 346428"/>
                  <a:gd name="connsiteX1" fmla="*/ 1438275 w 1528762"/>
                  <a:gd name="connsiteY1" fmla="*/ 5344 h 346428"/>
                  <a:gd name="connsiteX2" fmla="*/ 1247775 w 1528762"/>
                  <a:gd name="connsiteY2" fmla="*/ 345863 h 346428"/>
                  <a:gd name="connsiteX3" fmla="*/ 1052512 w 1528762"/>
                  <a:gd name="connsiteY3" fmla="*/ 2963 h 346428"/>
                  <a:gd name="connsiteX4" fmla="*/ 862012 w 1528762"/>
                  <a:gd name="connsiteY4" fmla="*/ 345863 h 346428"/>
                  <a:gd name="connsiteX5" fmla="*/ 671512 w 1528762"/>
                  <a:gd name="connsiteY5" fmla="*/ 5344 h 346428"/>
                  <a:gd name="connsiteX6" fmla="*/ 478631 w 1528762"/>
                  <a:gd name="connsiteY6" fmla="*/ 345863 h 346428"/>
                  <a:gd name="connsiteX7" fmla="*/ 290512 w 1528762"/>
                  <a:gd name="connsiteY7" fmla="*/ 7725 h 346428"/>
                  <a:gd name="connsiteX8" fmla="*/ 97631 w 1528762"/>
                  <a:gd name="connsiteY8" fmla="*/ 341100 h 346428"/>
                  <a:gd name="connsiteX9" fmla="*/ 0 w 1528762"/>
                  <a:gd name="connsiteY9" fmla="*/ 181556 h 346428"/>
                  <a:gd name="connsiteX0" fmla="*/ 1528762 w 1528762"/>
                  <a:gd name="connsiteY0" fmla="*/ 169650 h 345863"/>
                  <a:gd name="connsiteX1" fmla="*/ 1438275 w 1528762"/>
                  <a:gd name="connsiteY1" fmla="*/ 5344 h 345863"/>
                  <a:gd name="connsiteX2" fmla="*/ 1247775 w 1528762"/>
                  <a:gd name="connsiteY2" fmla="*/ 345863 h 345863"/>
                  <a:gd name="connsiteX3" fmla="*/ 1052512 w 1528762"/>
                  <a:gd name="connsiteY3" fmla="*/ 2963 h 345863"/>
                  <a:gd name="connsiteX4" fmla="*/ 862012 w 1528762"/>
                  <a:gd name="connsiteY4" fmla="*/ 345863 h 345863"/>
                  <a:gd name="connsiteX5" fmla="*/ 671512 w 1528762"/>
                  <a:gd name="connsiteY5" fmla="*/ 5344 h 345863"/>
                  <a:gd name="connsiteX6" fmla="*/ 478631 w 1528762"/>
                  <a:gd name="connsiteY6" fmla="*/ 345863 h 345863"/>
                  <a:gd name="connsiteX7" fmla="*/ 290512 w 1528762"/>
                  <a:gd name="connsiteY7" fmla="*/ 7725 h 345863"/>
                  <a:gd name="connsiteX8" fmla="*/ 116681 w 1528762"/>
                  <a:gd name="connsiteY8" fmla="*/ 333956 h 345863"/>
                  <a:gd name="connsiteX9" fmla="*/ 0 w 1528762"/>
                  <a:gd name="connsiteY9" fmla="*/ 181556 h 345863"/>
                  <a:gd name="connsiteX0" fmla="*/ 1528762 w 1528762"/>
                  <a:gd name="connsiteY0" fmla="*/ 166687 h 342914"/>
                  <a:gd name="connsiteX1" fmla="*/ 1412081 w 1528762"/>
                  <a:gd name="connsiteY1" fmla="*/ 14287 h 342914"/>
                  <a:gd name="connsiteX2" fmla="*/ 1247775 w 1528762"/>
                  <a:gd name="connsiteY2" fmla="*/ 342900 h 342914"/>
                  <a:gd name="connsiteX3" fmla="*/ 1052512 w 1528762"/>
                  <a:gd name="connsiteY3" fmla="*/ 0 h 342914"/>
                  <a:gd name="connsiteX4" fmla="*/ 862012 w 1528762"/>
                  <a:gd name="connsiteY4" fmla="*/ 342900 h 342914"/>
                  <a:gd name="connsiteX5" fmla="*/ 671512 w 1528762"/>
                  <a:gd name="connsiteY5" fmla="*/ 2381 h 342914"/>
                  <a:gd name="connsiteX6" fmla="*/ 478631 w 1528762"/>
                  <a:gd name="connsiteY6" fmla="*/ 342900 h 342914"/>
                  <a:gd name="connsiteX7" fmla="*/ 290512 w 1528762"/>
                  <a:gd name="connsiteY7" fmla="*/ 4762 h 342914"/>
                  <a:gd name="connsiteX8" fmla="*/ 116681 w 1528762"/>
                  <a:gd name="connsiteY8" fmla="*/ 330993 h 342914"/>
                  <a:gd name="connsiteX9" fmla="*/ 0 w 1528762"/>
                  <a:gd name="connsiteY9" fmla="*/ 178593 h 3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8762" h="342914">
                    <a:moveTo>
                      <a:pt x="1528762" y="166687"/>
                    </a:moveTo>
                    <a:cubicBezTo>
                      <a:pt x="1506934" y="69849"/>
                      <a:pt x="1458912" y="-15082"/>
                      <a:pt x="1412081" y="14287"/>
                    </a:cubicBezTo>
                    <a:cubicBezTo>
                      <a:pt x="1365250" y="43656"/>
                      <a:pt x="1307703" y="345281"/>
                      <a:pt x="1247775" y="342900"/>
                    </a:cubicBezTo>
                    <a:cubicBezTo>
                      <a:pt x="1187847" y="340519"/>
                      <a:pt x="1116806" y="0"/>
                      <a:pt x="1052512" y="0"/>
                    </a:cubicBezTo>
                    <a:cubicBezTo>
                      <a:pt x="988218" y="0"/>
                      <a:pt x="925512" y="342503"/>
                      <a:pt x="862012" y="342900"/>
                    </a:cubicBezTo>
                    <a:cubicBezTo>
                      <a:pt x="798512" y="343297"/>
                      <a:pt x="735409" y="2381"/>
                      <a:pt x="671512" y="2381"/>
                    </a:cubicBezTo>
                    <a:cubicBezTo>
                      <a:pt x="607615" y="2381"/>
                      <a:pt x="542131" y="342503"/>
                      <a:pt x="478631" y="342900"/>
                    </a:cubicBezTo>
                    <a:cubicBezTo>
                      <a:pt x="415131" y="343297"/>
                      <a:pt x="350837" y="6747"/>
                      <a:pt x="290512" y="4762"/>
                    </a:cubicBezTo>
                    <a:cubicBezTo>
                      <a:pt x="230187" y="2778"/>
                      <a:pt x="165100" y="302021"/>
                      <a:pt x="116681" y="330993"/>
                    </a:cubicBezTo>
                    <a:cubicBezTo>
                      <a:pt x="68262" y="359965"/>
                      <a:pt x="24606" y="272851"/>
                      <a:pt x="0" y="17859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자유형 68"/>
              <p:cNvSpPr/>
              <p:nvPr/>
            </p:nvSpPr>
            <p:spPr>
              <a:xfrm rot="1430922">
                <a:off x="2980148" y="1277686"/>
                <a:ext cx="860923" cy="156556"/>
              </a:xfrm>
              <a:custGeom>
                <a:avLst/>
                <a:gdLst>
                  <a:gd name="connsiteX0" fmla="*/ 1528762 w 1528762"/>
                  <a:gd name="connsiteY0" fmla="*/ 169650 h 346428"/>
                  <a:gd name="connsiteX1" fmla="*/ 1438275 w 1528762"/>
                  <a:gd name="connsiteY1" fmla="*/ 5344 h 346428"/>
                  <a:gd name="connsiteX2" fmla="*/ 1247775 w 1528762"/>
                  <a:gd name="connsiteY2" fmla="*/ 345863 h 346428"/>
                  <a:gd name="connsiteX3" fmla="*/ 1052512 w 1528762"/>
                  <a:gd name="connsiteY3" fmla="*/ 2963 h 346428"/>
                  <a:gd name="connsiteX4" fmla="*/ 862012 w 1528762"/>
                  <a:gd name="connsiteY4" fmla="*/ 345863 h 346428"/>
                  <a:gd name="connsiteX5" fmla="*/ 671512 w 1528762"/>
                  <a:gd name="connsiteY5" fmla="*/ 5344 h 346428"/>
                  <a:gd name="connsiteX6" fmla="*/ 478631 w 1528762"/>
                  <a:gd name="connsiteY6" fmla="*/ 345863 h 346428"/>
                  <a:gd name="connsiteX7" fmla="*/ 290512 w 1528762"/>
                  <a:gd name="connsiteY7" fmla="*/ 7725 h 346428"/>
                  <a:gd name="connsiteX8" fmla="*/ 97631 w 1528762"/>
                  <a:gd name="connsiteY8" fmla="*/ 341100 h 346428"/>
                  <a:gd name="connsiteX9" fmla="*/ 0 w 1528762"/>
                  <a:gd name="connsiteY9" fmla="*/ 181556 h 346428"/>
                  <a:gd name="connsiteX0" fmla="*/ 1528762 w 1528762"/>
                  <a:gd name="connsiteY0" fmla="*/ 169650 h 345863"/>
                  <a:gd name="connsiteX1" fmla="*/ 1438275 w 1528762"/>
                  <a:gd name="connsiteY1" fmla="*/ 5344 h 345863"/>
                  <a:gd name="connsiteX2" fmla="*/ 1247775 w 1528762"/>
                  <a:gd name="connsiteY2" fmla="*/ 345863 h 345863"/>
                  <a:gd name="connsiteX3" fmla="*/ 1052512 w 1528762"/>
                  <a:gd name="connsiteY3" fmla="*/ 2963 h 345863"/>
                  <a:gd name="connsiteX4" fmla="*/ 862012 w 1528762"/>
                  <a:gd name="connsiteY4" fmla="*/ 345863 h 345863"/>
                  <a:gd name="connsiteX5" fmla="*/ 671512 w 1528762"/>
                  <a:gd name="connsiteY5" fmla="*/ 5344 h 345863"/>
                  <a:gd name="connsiteX6" fmla="*/ 478631 w 1528762"/>
                  <a:gd name="connsiteY6" fmla="*/ 345863 h 345863"/>
                  <a:gd name="connsiteX7" fmla="*/ 290512 w 1528762"/>
                  <a:gd name="connsiteY7" fmla="*/ 7725 h 345863"/>
                  <a:gd name="connsiteX8" fmla="*/ 116681 w 1528762"/>
                  <a:gd name="connsiteY8" fmla="*/ 333956 h 345863"/>
                  <a:gd name="connsiteX9" fmla="*/ 0 w 1528762"/>
                  <a:gd name="connsiteY9" fmla="*/ 181556 h 345863"/>
                  <a:gd name="connsiteX0" fmla="*/ 1528762 w 1528762"/>
                  <a:gd name="connsiteY0" fmla="*/ 166687 h 342914"/>
                  <a:gd name="connsiteX1" fmla="*/ 1412081 w 1528762"/>
                  <a:gd name="connsiteY1" fmla="*/ 14287 h 342914"/>
                  <a:gd name="connsiteX2" fmla="*/ 1247775 w 1528762"/>
                  <a:gd name="connsiteY2" fmla="*/ 342900 h 342914"/>
                  <a:gd name="connsiteX3" fmla="*/ 1052512 w 1528762"/>
                  <a:gd name="connsiteY3" fmla="*/ 0 h 342914"/>
                  <a:gd name="connsiteX4" fmla="*/ 862012 w 1528762"/>
                  <a:gd name="connsiteY4" fmla="*/ 342900 h 342914"/>
                  <a:gd name="connsiteX5" fmla="*/ 671512 w 1528762"/>
                  <a:gd name="connsiteY5" fmla="*/ 2381 h 342914"/>
                  <a:gd name="connsiteX6" fmla="*/ 478631 w 1528762"/>
                  <a:gd name="connsiteY6" fmla="*/ 342900 h 342914"/>
                  <a:gd name="connsiteX7" fmla="*/ 290512 w 1528762"/>
                  <a:gd name="connsiteY7" fmla="*/ 4762 h 342914"/>
                  <a:gd name="connsiteX8" fmla="*/ 116681 w 1528762"/>
                  <a:gd name="connsiteY8" fmla="*/ 330993 h 342914"/>
                  <a:gd name="connsiteX9" fmla="*/ 0 w 1528762"/>
                  <a:gd name="connsiteY9" fmla="*/ 178593 h 3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8762" h="342914">
                    <a:moveTo>
                      <a:pt x="1528762" y="166687"/>
                    </a:moveTo>
                    <a:cubicBezTo>
                      <a:pt x="1506934" y="69849"/>
                      <a:pt x="1458912" y="-15082"/>
                      <a:pt x="1412081" y="14287"/>
                    </a:cubicBezTo>
                    <a:cubicBezTo>
                      <a:pt x="1365250" y="43656"/>
                      <a:pt x="1307703" y="345281"/>
                      <a:pt x="1247775" y="342900"/>
                    </a:cubicBezTo>
                    <a:cubicBezTo>
                      <a:pt x="1187847" y="340519"/>
                      <a:pt x="1116806" y="0"/>
                      <a:pt x="1052512" y="0"/>
                    </a:cubicBezTo>
                    <a:cubicBezTo>
                      <a:pt x="988218" y="0"/>
                      <a:pt x="925512" y="342503"/>
                      <a:pt x="862012" y="342900"/>
                    </a:cubicBezTo>
                    <a:cubicBezTo>
                      <a:pt x="798512" y="343297"/>
                      <a:pt x="735409" y="2381"/>
                      <a:pt x="671512" y="2381"/>
                    </a:cubicBezTo>
                    <a:cubicBezTo>
                      <a:pt x="607615" y="2381"/>
                      <a:pt x="542131" y="342503"/>
                      <a:pt x="478631" y="342900"/>
                    </a:cubicBezTo>
                    <a:cubicBezTo>
                      <a:pt x="415131" y="343297"/>
                      <a:pt x="350837" y="6747"/>
                      <a:pt x="290512" y="4762"/>
                    </a:cubicBezTo>
                    <a:cubicBezTo>
                      <a:pt x="230187" y="2778"/>
                      <a:pt x="165100" y="302021"/>
                      <a:pt x="116681" y="330993"/>
                    </a:cubicBezTo>
                    <a:cubicBezTo>
                      <a:pt x="68262" y="359965"/>
                      <a:pt x="24606" y="272851"/>
                      <a:pt x="0" y="17859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4" name="그룹 43"/>
            <p:cNvGrpSpPr/>
            <p:nvPr/>
          </p:nvGrpSpPr>
          <p:grpSpPr>
            <a:xfrm>
              <a:off x="4588013" y="3100707"/>
              <a:ext cx="195407" cy="374891"/>
              <a:chOff x="4632007" y="1856651"/>
              <a:chExt cx="195407" cy="374891"/>
            </a:xfrm>
          </p:grpSpPr>
          <p:sp>
            <p:nvSpPr>
              <p:cNvPr id="64" name="이등변 삼각형 63"/>
              <p:cNvSpPr/>
              <p:nvPr/>
            </p:nvSpPr>
            <p:spPr>
              <a:xfrm rot="12671197">
                <a:off x="4632007" y="1942079"/>
                <a:ext cx="59182" cy="289463"/>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5" name="그룹 64"/>
              <p:cNvGrpSpPr/>
              <p:nvPr/>
            </p:nvGrpSpPr>
            <p:grpSpPr>
              <a:xfrm>
                <a:off x="4707326" y="1856651"/>
                <a:ext cx="120088" cy="121019"/>
                <a:chOff x="5364088" y="762935"/>
                <a:chExt cx="216024" cy="214795"/>
              </a:xfrm>
            </p:grpSpPr>
            <p:sp>
              <p:nvSpPr>
                <p:cNvPr id="66" name="타원 65"/>
                <p:cNvSpPr/>
                <p:nvPr/>
              </p:nvSpPr>
              <p:spPr>
                <a:xfrm>
                  <a:off x="5364088" y="762935"/>
                  <a:ext cx="216024" cy="21479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b="1" dirty="0">
                    <a:solidFill>
                      <a:schemeClr val="tx1"/>
                    </a:solidFill>
                  </a:endParaRPr>
                </a:p>
              </p:txBody>
            </p:sp>
            <p:sp>
              <p:nvSpPr>
                <p:cNvPr id="67" name="직사각형 66"/>
                <p:cNvSpPr/>
                <p:nvPr/>
              </p:nvSpPr>
              <p:spPr>
                <a:xfrm>
                  <a:off x="5388322" y="847472"/>
                  <a:ext cx="16951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45" name="직사각형 44"/>
            <p:cNvSpPr/>
            <p:nvPr/>
          </p:nvSpPr>
          <p:spPr>
            <a:xfrm>
              <a:off x="5584229" y="3169890"/>
              <a:ext cx="932054" cy="702308"/>
            </a:xfrm>
            <a:prstGeom prst="rect">
              <a:avLst/>
            </a:prstGeom>
            <a:solidFill>
              <a:schemeClr val="tx1">
                <a:lumMod val="50000"/>
              </a:schemeClr>
            </a:solidFill>
            <a:ln>
              <a:noFill/>
            </a:ln>
            <a:scene3d>
              <a:camera prst="isometricTopUp"/>
              <a:lightRig rig="threePt" dir="t"/>
            </a:scene3d>
            <a:sp3d extrusionH="31750" contourW="1270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6" name="그룹 45"/>
            <p:cNvGrpSpPr/>
            <p:nvPr/>
          </p:nvGrpSpPr>
          <p:grpSpPr>
            <a:xfrm>
              <a:off x="6172189" y="3113245"/>
              <a:ext cx="195407" cy="374891"/>
              <a:chOff x="4632007" y="1856651"/>
              <a:chExt cx="195407" cy="374891"/>
            </a:xfrm>
          </p:grpSpPr>
          <p:sp>
            <p:nvSpPr>
              <p:cNvPr id="60" name="이등변 삼각형 59"/>
              <p:cNvSpPr/>
              <p:nvPr/>
            </p:nvSpPr>
            <p:spPr>
              <a:xfrm rot="12671197">
                <a:off x="4632007" y="1942079"/>
                <a:ext cx="59182" cy="289463"/>
              </a:xfrm>
              <a:prstGeom prst="triangle">
                <a:avLst/>
              </a:prstGeom>
              <a:gradFill>
                <a:gsLst>
                  <a:gs pos="0">
                    <a:srgbClr val="FFFF00">
                      <a:alpha val="69000"/>
                    </a:srgbClr>
                  </a:gs>
                  <a:gs pos="100000">
                    <a:srgbClr val="FFC000">
                      <a:alpha val="6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1" name="그룹 60"/>
              <p:cNvGrpSpPr/>
              <p:nvPr/>
            </p:nvGrpSpPr>
            <p:grpSpPr>
              <a:xfrm>
                <a:off x="4707326" y="1856651"/>
                <a:ext cx="120088" cy="121019"/>
                <a:chOff x="5364088" y="762935"/>
                <a:chExt cx="216024" cy="214795"/>
              </a:xfrm>
            </p:grpSpPr>
            <p:sp>
              <p:nvSpPr>
                <p:cNvPr id="62" name="타원 61"/>
                <p:cNvSpPr/>
                <p:nvPr/>
              </p:nvSpPr>
              <p:spPr>
                <a:xfrm>
                  <a:off x="5364088" y="762935"/>
                  <a:ext cx="216024" cy="21479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b="1" dirty="0">
                    <a:solidFill>
                      <a:schemeClr val="tx1"/>
                    </a:solidFill>
                  </a:endParaRPr>
                </a:p>
              </p:txBody>
            </p:sp>
            <p:sp>
              <p:nvSpPr>
                <p:cNvPr id="63" name="직사각형 62"/>
                <p:cNvSpPr/>
                <p:nvPr/>
              </p:nvSpPr>
              <p:spPr>
                <a:xfrm>
                  <a:off x="5388322" y="847472"/>
                  <a:ext cx="16951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nvGrpSpPr>
            <p:cNvPr id="47" name="그룹 46"/>
            <p:cNvGrpSpPr/>
            <p:nvPr/>
          </p:nvGrpSpPr>
          <p:grpSpPr>
            <a:xfrm>
              <a:off x="6284596" y="3210122"/>
              <a:ext cx="225872" cy="387802"/>
              <a:chOff x="4601542" y="1856651"/>
              <a:chExt cx="225872" cy="387802"/>
            </a:xfrm>
          </p:grpSpPr>
          <p:sp>
            <p:nvSpPr>
              <p:cNvPr id="56" name="이등변 삼각형 55"/>
              <p:cNvSpPr/>
              <p:nvPr/>
            </p:nvSpPr>
            <p:spPr>
              <a:xfrm rot="13084049">
                <a:off x="4601542" y="1912903"/>
                <a:ext cx="59182" cy="331550"/>
              </a:xfrm>
              <a:prstGeom prst="triangle">
                <a:avLst>
                  <a:gd name="adj" fmla="val 100000"/>
                </a:avLst>
              </a:prstGeom>
              <a:gradFill>
                <a:gsLst>
                  <a:gs pos="0">
                    <a:srgbClr val="FFFF00">
                      <a:alpha val="69000"/>
                    </a:srgbClr>
                  </a:gs>
                  <a:gs pos="100000">
                    <a:srgbClr val="FFC000">
                      <a:alpha val="6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7" name="그룹 56"/>
              <p:cNvGrpSpPr/>
              <p:nvPr/>
            </p:nvGrpSpPr>
            <p:grpSpPr>
              <a:xfrm>
                <a:off x="4707326" y="1856651"/>
                <a:ext cx="120088" cy="121019"/>
                <a:chOff x="5364088" y="762935"/>
                <a:chExt cx="216024" cy="214795"/>
              </a:xfrm>
            </p:grpSpPr>
            <p:sp>
              <p:nvSpPr>
                <p:cNvPr id="58" name="타원 57"/>
                <p:cNvSpPr/>
                <p:nvPr/>
              </p:nvSpPr>
              <p:spPr>
                <a:xfrm>
                  <a:off x="5364088" y="762935"/>
                  <a:ext cx="216024" cy="21479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b="1" dirty="0">
                    <a:solidFill>
                      <a:schemeClr val="tx1"/>
                    </a:solidFill>
                  </a:endParaRPr>
                </a:p>
              </p:txBody>
            </p:sp>
            <p:sp>
              <p:nvSpPr>
                <p:cNvPr id="59" name="직사각형 58"/>
                <p:cNvSpPr/>
                <p:nvPr/>
              </p:nvSpPr>
              <p:spPr>
                <a:xfrm>
                  <a:off x="5388322" y="847472"/>
                  <a:ext cx="16951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pic>
          <p:nvPicPr>
            <p:cNvPr id="48" name="그림 47"/>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1504734" flipV="1">
              <a:off x="1607999" y="3074221"/>
              <a:ext cx="1612767" cy="151167"/>
            </a:xfrm>
            <a:prstGeom prst="rect">
              <a:avLst/>
            </a:prstGeom>
          </p:spPr>
        </p:pic>
        <p:grpSp>
          <p:nvGrpSpPr>
            <p:cNvPr id="49" name="그룹 48"/>
            <p:cNvGrpSpPr/>
            <p:nvPr/>
          </p:nvGrpSpPr>
          <p:grpSpPr>
            <a:xfrm>
              <a:off x="4786417" y="2899685"/>
              <a:ext cx="1321547" cy="412029"/>
              <a:chOff x="2980148" y="1277686"/>
              <a:chExt cx="1651815" cy="468355"/>
            </a:xfrm>
          </p:grpSpPr>
          <p:sp>
            <p:nvSpPr>
              <p:cNvPr id="54" name="자유형 53"/>
              <p:cNvSpPr/>
              <p:nvPr/>
            </p:nvSpPr>
            <p:spPr>
              <a:xfrm rot="1430922">
                <a:off x="3771040" y="1589485"/>
                <a:ext cx="860923" cy="156556"/>
              </a:xfrm>
              <a:custGeom>
                <a:avLst/>
                <a:gdLst>
                  <a:gd name="connsiteX0" fmla="*/ 1528762 w 1528762"/>
                  <a:gd name="connsiteY0" fmla="*/ 169650 h 346428"/>
                  <a:gd name="connsiteX1" fmla="*/ 1438275 w 1528762"/>
                  <a:gd name="connsiteY1" fmla="*/ 5344 h 346428"/>
                  <a:gd name="connsiteX2" fmla="*/ 1247775 w 1528762"/>
                  <a:gd name="connsiteY2" fmla="*/ 345863 h 346428"/>
                  <a:gd name="connsiteX3" fmla="*/ 1052512 w 1528762"/>
                  <a:gd name="connsiteY3" fmla="*/ 2963 h 346428"/>
                  <a:gd name="connsiteX4" fmla="*/ 862012 w 1528762"/>
                  <a:gd name="connsiteY4" fmla="*/ 345863 h 346428"/>
                  <a:gd name="connsiteX5" fmla="*/ 671512 w 1528762"/>
                  <a:gd name="connsiteY5" fmla="*/ 5344 h 346428"/>
                  <a:gd name="connsiteX6" fmla="*/ 478631 w 1528762"/>
                  <a:gd name="connsiteY6" fmla="*/ 345863 h 346428"/>
                  <a:gd name="connsiteX7" fmla="*/ 290512 w 1528762"/>
                  <a:gd name="connsiteY7" fmla="*/ 7725 h 346428"/>
                  <a:gd name="connsiteX8" fmla="*/ 97631 w 1528762"/>
                  <a:gd name="connsiteY8" fmla="*/ 341100 h 346428"/>
                  <a:gd name="connsiteX9" fmla="*/ 0 w 1528762"/>
                  <a:gd name="connsiteY9" fmla="*/ 181556 h 346428"/>
                  <a:gd name="connsiteX0" fmla="*/ 1528762 w 1528762"/>
                  <a:gd name="connsiteY0" fmla="*/ 169650 h 345863"/>
                  <a:gd name="connsiteX1" fmla="*/ 1438275 w 1528762"/>
                  <a:gd name="connsiteY1" fmla="*/ 5344 h 345863"/>
                  <a:gd name="connsiteX2" fmla="*/ 1247775 w 1528762"/>
                  <a:gd name="connsiteY2" fmla="*/ 345863 h 345863"/>
                  <a:gd name="connsiteX3" fmla="*/ 1052512 w 1528762"/>
                  <a:gd name="connsiteY3" fmla="*/ 2963 h 345863"/>
                  <a:gd name="connsiteX4" fmla="*/ 862012 w 1528762"/>
                  <a:gd name="connsiteY4" fmla="*/ 345863 h 345863"/>
                  <a:gd name="connsiteX5" fmla="*/ 671512 w 1528762"/>
                  <a:gd name="connsiteY5" fmla="*/ 5344 h 345863"/>
                  <a:gd name="connsiteX6" fmla="*/ 478631 w 1528762"/>
                  <a:gd name="connsiteY6" fmla="*/ 345863 h 345863"/>
                  <a:gd name="connsiteX7" fmla="*/ 290512 w 1528762"/>
                  <a:gd name="connsiteY7" fmla="*/ 7725 h 345863"/>
                  <a:gd name="connsiteX8" fmla="*/ 116681 w 1528762"/>
                  <a:gd name="connsiteY8" fmla="*/ 333956 h 345863"/>
                  <a:gd name="connsiteX9" fmla="*/ 0 w 1528762"/>
                  <a:gd name="connsiteY9" fmla="*/ 181556 h 345863"/>
                  <a:gd name="connsiteX0" fmla="*/ 1528762 w 1528762"/>
                  <a:gd name="connsiteY0" fmla="*/ 166687 h 342914"/>
                  <a:gd name="connsiteX1" fmla="*/ 1412081 w 1528762"/>
                  <a:gd name="connsiteY1" fmla="*/ 14287 h 342914"/>
                  <a:gd name="connsiteX2" fmla="*/ 1247775 w 1528762"/>
                  <a:gd name="connsiteY2" fmla="*/ 342900 h 342914"/>
                  <a:gd name="connsiteX3" fmla="*/ 1052512 w 1528762"/>
                  <a:gd name="connsiteY3" fmla="*/ 0 h 342914"/>
                  <a:gd name="connsiteX4" fmla="*/ 862012 w 1528762"/>
                  <a:gd name="connsiteY4" fmla="*/ 342900 h 342914"/>
                  <a:gd name="connsiteX5" fmla="*/ 671512 w 1528762"/>
                  <a:gd name="connsiteY5" fmla="*/ 2381 h 342914"/>
                  <a:gd name="connsiteX6" fmla="*/ 478631 w 1528762"/>
                  <a:gd name="connsiteY6" fmla="*/ 342900 h 342914"/>
                  <a:gd name="connsiteX7" fmla="*/ 290512 w 1528762"/>
                  <a:gd name="connsiteY7" fmla="*/ 4762 h 342914"/>
                  <a:gd name="connsiteX8" fmla="*/ 116681 w 1528762"/>
                  <a:gd name="connsiteY8" fmla="*/ 330993 h 342914"/>
                  <a:gd name="connsiteX9" fmla="*/ 0 w 1528762"/>
                  <a:gd name="connsiteY9" fmla="*/ 178593 h 3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8762" h="342914">
                    <a:moveTo>
                      <a:pt x="1528762" y="166687"/>
                    </a:moveTo>
                    <a:cubicBezTo>
                      <a:pt x="1506934" y="69849"/>
                      <a:pt x="1458912" y="-15082"/>
                      <a:pt x="1412081" y="14287"/>
                    </a:cubicBezTo>
                    <a:cubicBezTo>
                      <a:pt x="1365250" y="43656"/>
                      <a:pt x="1307703" y="345281"/>
                      <a:pt x="1247775" y="342900"/>
                    </a:cubicBezTo>
                    <a:cubicBezTo>
                      <a:pt x="1187847" y="340519"/>
                      <a:pt x="1116806" y="0"/>
                      <a:pt x="1052512" y="0"/>
                    </a:cubicBezTo>
                    <a:cubicBezTo>
                      <a:pt x="988218" y="0"/>
                      <a:pt x="925512" y="342503"/>
                      <a:pt x="862012" y="342900"/>
                    </a:cubicBezTo>
                    <a:cubicBezTo>
                      <a:pt x="798512" y="343297"/>
                      <a:pt x="735409" y="2381"/>
                      <a:pt x="671512" y="2381"/>
                    </a:cubicBezTo>
                    <a:cubicBezTo>
                      <a:pt x="607615" y="2381"/>
                      <a:pt x="542131" y="342503"/>
                      <a:pt x="478631" y="342900"/>
                    </a:cubicBezTo>
                    <a:cubicBezTo>
                      <a:pt x="415131" y="343297"/>
                      <a:pt x="350837" y="6747"/>
                      <a:pt x="290512" y="4762"/>
                    </a:cubicBezTo>
                    <a:cubicBezTo>
                      <a:pt x="230187" y="2778"/>
                      <a:pt x="165100" y="302021"/>
                      <a:pt x="116681" y="330993"/>
                    </a:cubicBezTo>
                    <a:cubicBezTo>
                      <a:pt x="68262" y="359965"/>
                      <a:pt x="24606" y="272851"/>
                      <a:pt x="0" y="17859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자유형 54"/>
              <p:cNvSpPr/>
              <p:nvPr/>
            </p:nvSpPr>
            <p:spPr>
              <a:xfrm rot="1430922">
                <a:off x="2980148" y="1277686"/>
                <a:ext cx="860923" cy="156556"/>
              </a:xfrm>
              <a:custGeom>
                <a:avLst/>
                <a:gdLst>
                  <a:gd name="connsiteX0" fmla="*/ 1528762 w 1528762"/>
                  <a:gd name="connsiteY0" fmla="*/ 169650 h 346428"/>
                  <a:gd name="connsiteX1" fmla="*/ 1438275 w 1528762"/>
                  <a:gd name="connsiteY1" fmla="*/ 5344 h 346428"/>
                  <a:gd name="connsiteX2" fmla="*/ 1247775 w 1528762"/>
                  <a:gd name="connsiteY2" fmla="*/ 345863 h 346428"/>
                  <a:gd name="connsiteX3" fmla="*/ 1052512 w 1528762"/>
                  <a:gd name="connsiteY3" fmla="*/ 2963 h 346428"/>
                  <a:gd name="connsiteX4" fmla="*/ 862012 w 1528762"/>
                  <a:gd name="connsiteY4" fmla="*/ 345863 h 346428"/>
                  <a:gd name="connsiteX5" fmla="*/ 671512 w 1528762"/>
                  <a:gd name="connsiteY5" fmla="*/ 5344 h 346428"/>
                  <a:gd name="connsiteX6" fmla="*/ 478631 w 1528762"/>
                  <a:gd name="connsiteY6" fmla="*/ 345863 h 346428"/>
                  <a:gd name="connsiteX7" fmla="*/ 290512 w 1528762"/>
                  <a:gd name="connsiteY7" fmla="*/ 7725 h 346428"/>
                  <a:gd name="connsiteX8" fmla="*/ 97631 w 1528762"/>
                  <a:gd name="connsiteY8" fmla="*/ 341100 h 346428"/>
                  <a:gd name="connsiteX9" fmla="*/ 0 w 1528762"/>
                  <a:gd name="connsiteY9" fmla="*/ 181556 h 346428"/>
                  <a:gd name="connsiteX0" fmla="*/ 1528762 w 1528762"/>
                  <a:gd name="connsiteY0" fmla="*/ 169650 h 345863"/>
                  <a:gd name="connsiteX1" fmla="*/ 1438275 w 1528762"/>
                  <a:gd name="connsiteY1" fmla="*/ 5344 h 345863"/>
                  <a:gd name="connsiteX2" fmla="*/ 1247775 w 1528762"/>
                  <a:gd name="connsiteY2" fmla="*/ 345863 h 345863"/>
                  <a:gd name="connsiteX3" fmla="*/ 1052512 w 1528762"/>
                  <a:gd name="connsiteY3" fmla="*/ 2963 h 345863"/>
                  <a:gd name="connsiteX4" fmla="*/ 862012 w 1528762"/>
                  <a:gd name="connsiteY4" fmla="*/ 345863 h 345863"/>
                  <a:gd name="connsiteX5" fmla="*/ 671512 w 1528762"/>
                  <a:gd name="connsiteY5" fmla="*/ 5344 h 345863"/>
                  <a:gd name="connsiteX6" fmla="*/ 478631 w 1528762"/>
                  <a:gd name="connsiteY6" fmla="*/ 345863 h 345863"/>
                  <a:gd name="connsiteX7" fmla="*/ 290512 w 1528762"/>
                  <a:gd name="connsiteY7" fmla="*/ 7725 h 345863"/>
                  <a:gd name="connsiteX8" fmla="*/ 116681 w 1528762"/>
                  <a:gd name="connsiteY8" fmla="*/ 333956 h 345863"/>
                  <a:gd name="connsiteX9" fmla="*/ 0 w 1528762"/>
                  <a:gd name="connsiteY9" fmla="*/ 181556 h 345863"/>
                  <a:gd name="connsiteX0" fmla="*/ 1528762 w 1528762"/>
                  <a:gd name="connsiteY0" fmla="*/ 166687 h 342914"/>
                  <a:gd name="connsiteX1" fmla="*/ 1412081 w 1528762"/>
                  <a:gd name="connsiteY1" fmla="*/ 14287 h 342914"/>
                  <a:gd name="connsiteX2" fmla="*/ 1247775 w 1528762"/>
                  <a:gd name="connsiteY2" fmla="*/ 342900 h 342914"/>
                  <a:gd name="connsiteX3" fmla="*/ 1052512 w 1528762"/>
                  <a:gd name="connsiteY3" fmla="*/ 0 h 342914"/>
                  <a:gd name="connsiteX4" fmla="*/ 862012 w 1528762"/>
                  <a:gd name="connsiteY4" fmla="*/ 342900 h 342914"/>
                  <a:gd name="connsiteX5" fmla="*/ 671512 w 1528762"/>
                  <a:gd name="connsiteY5" fmla="*/ 2381 h 342914"/>
                  <a:gd name="connsiteX6" fmla="*/ 478631 w 1528762"/>
                  <a:gd name="connsiteY6" fmla="*/ 342900 h 342914"/>
                  <a:gd name="connsiteX7" fmla="*/ 290512 w 1528762"/>
                  <a:gd name="connsiteY7" fmla="*/ 4762 h 342914"/>
                  <a:gd name="connsiteX8" fmla="*/ 116681 w 1528762"/>
                  <a:gd name="connsiteY8" fmla="*/ 330993 h 342914"/>
                  <a:gd name="connsiteX9" fmla="*/ 0 w 1528762"/>
                  <a:gd name="connsiteY9" fmla="*/ 178593 h 3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8762" h="342914">
                    <a:moveTo>
                      <a:pt x="1528762" y="166687"/>
                    </a:moveTo>
                    <a:cubicBezTo>
                      <a:pt x="1506934" y="69849"/>
                      <a:pt x="1458912" y="-15082"/>
                      <a:pt x="1412081" y="14287"/>
                    </a:cubicBezTo>
                    <a:cubicBezTo>
                      <a:pt x="1365250" y="43656"/>
                      <a:pt x="1307703" y="345281"/>
                      <a:pt x="1247775" y="342900"/>
                    </a:cubicBezTo>
                    <a:cubicBezTo>
                      <a:pt x="1187847" y="340519"/>
                      <a:pt x="1116806" y="0"/>
                      <a:pt x="1052512" y="0"/>
                    </a:cubicBezTo>
                    <a:cubicBezTo>
                      <a:pt x="988218" y="0"/>
                      <a:pt x="925512" y="342503"/>
                      <a:pt x="862012" y="342900"/>
                    </a:cubicBezTo>
                    <a:cubicBezTo>
                      <a:pt x="798512" y="343297"/>
                      <a:pt x="735409" y="2381"/>
                      <a:pt x="671512" y="2381"/>
                    </a:cubicBezTo>
                    <a:cubicBezTo>
                      <a:pt x="607615" y="2381"/>
                      <a:pt x="542131" y="342503"/>
                      <a:pt x="478631" y="342900"/>
                    </a:cubicBezTo>
                    <a:cubicBezTo>
                      <a:pt x="415131" y="343297"/>
                      <a:pt x="350837" y="6747"/>
                      <a:pt x="290512" y="4762"/>
                    </a:cubicBezTo>
                    <a:cubicBezTo>
                      <a:pt x="230187" y="2778"/>
                      <a:pt x="165100" y="302021"/>
                      <a:pt x="116681" y="330993"/>
                    </a:cubicBezTo>
                    <a:cubicBezTo>
                      <a:pt x="68262" y="359965"/>
                      <a:pt x="24606" y="272851"/>
                      <a:pt x="0" y="17859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0" name="그룹 49"/>
            <p:cNvGrpSpPr/>
            <p:nvPr/>
          </p:nvGrpSpPr>
          <p:grpSpPr>
            <a:xfrm>
              <a:off x="4735802" y="3041477"/>
              <a:ext cx="1321547" cy="412029"/>
              <a:chOff x="2980148" y="1277686"/>
              <a:chExt cx="1651815" cy="468355"/>
            </a:xfrm>
          </p:grpSpPr>
          <p:sp>
            <p:nvSpPr>
              <p:cNvPr id="52" name="자유형 51"/>
              <p:cNvSpPr/>
              <p:nvPr/>
            </p:nvSpPr>
            <p:spPr>
              <a:xfrm rot="1430922">
                <a:off x="3771040" y="1589485"/>
                <a:ext cx="860923" cy="156556"/>
              </a:xfrm>
              <a:custGeom>
                <a:avLst/>
                <a:gdLst>
                  <a:gd name="connsiteX0" fmla="*/ 1528762 w 1528762"/>
                  <a:gd name="connsiteY0" fmla="*/ 169650 h 346428"/>
                  <a:gd name="connsiteX1" fmla="*/ 1438275 w 1528762"/>
                  <a:gd name="connsiteY1" fmla="*/ 5344 h 346428"/>
                  <a:gd name="connsiteX2" fmla="*/ 1247775 w 1528762"/>
                  <a:gd name="connsiteY2" fmla="*/ 345863 h 346428"/>
                  <a:gd name="connsiteX3" fmla="*/ 1052512 w 1528762"/>
                  <a:gd name="connsiteY3" fmla="*/ 2963 h 346428"/>
                  <a:gd name="connsiteX4" fmla="*/ 862012 w 1528762"/>
                  <a:gd name="connsiteY4" fmla="*/ 345863 h 346428"/>
                  <a:gd name="connsiteX5" fmla="*/ 671512 w 1528762"/>
                  <a:gd name="connsiteY5" fmla="*/ 5344 h 346428"/>
                  <a:gd name="connsiteX6" fmla="*/ 478631 w 1528762"/>
                  <a:gd name="connsiteY6" fmla="*/ 345863 h 346428"/>
                  <a:gd name="connsiteX7" fmla="*/ 290512 w 1528762"/>
                  <a:gd name="connsiteY7" fmla="*/ 7725 h 346428"/>
                  <a:gd name="connsiteX8" fmla="*/ 97631 w 1528762"/>
                  <a:gd name="connsiteY8" fmla="*/ 341100 h 346428"/>
                  <a:gd name="connsiteX9" fmla="*/ 0 w 1528762"/>
                  <a:gd name="connsiteY9" fmla="*/ 181556 h 346428"/>
                  <a:gd name="connsiteX0" fmla="*/ 1528762 w 1528762"/>
                  <a:gd name="connsiteY0" fmla="*/ 169650 h 345863"/>
                  <a:gd name="connsiteX1" fmla="*/ 1438275 w 1528762"/>
                  <a:gd name="connsiteY1" fmla="*/ 5344 h 345863"/>
                  <a:gd name="connsiteX2" fmla="*/ 1247775 w 1528762"/>
                  <a:gd name="connsiteY2" fmla="*/ 345863 h 345863"/>
                  <a:gd name="connsiteX3" fmla="*/ 1052512 w 1528762"/>
                  <a:gd name="connsiteY3" fmla="*/ 2963 h 345863"/>
                  <a:gd name="connsiteX4" fmla="*/ 862012 w 1528762"/>
                  <a:gd name="connsiteY4" fmla="*/ 345863 h 345863"/>
                  <a:gd name="connsiteX5" fmla="*/ 671512 w 1528762"/>
                  <a:gd name="connsiteY5" fmla="*/ 5344 h 345863"/>
                  <a:gd name="connsiteX6" fmla="*/ 478631 w 1528762"/>
                  <a:gd name="connsiteY6" fmla="*/ 345863 h 345863"/>
                  <a:gd name="connsiteX7" fmla="*/ 290512 w 1528762"/>
                  <a:gd name="connsiteY7" fmla="*/ 7725 h 345863"/>
                  <a:gd name="connsiteX8" fmla="*/ 116681 w 1528762"/>
                  <a:gd name="connsiteY8" fmla="*/ 333956 h 345863"/>
                  <a:gd name="connsiteX9" fmla="*/ 0 w 1528762"/>
                  <a:gd name="connsiteY9" fmla="*/ 181556 h 345863"/>
                  <a:gd name="connsiteX0" fmla="*/ 1528762 w 1528762"/>
                  <a:gd name="connsiteY0" fmla="*/ 166687 h 342914"/>
                  <a:gd name="connsiteX1" fmla="*/ 1412081 w 1528762"/>
                  <a:gd name="connsiteY1" fmla="*/ 14287 h 342914"/>
                  <a:gd name="connsiteX2" fmla="*/ 1247775 w 1528762"/>
                  <a:gd name="connsiteY2" fmla="*/ 342900 h 342914"/>
                  <a:gd name="connsiteX3" fmla="*/ 1052512 w 1528762"/>
                  <a:gd name="connsiteY3" fmla="*/ 0 h 342914"/>
                  <a:gd name="connsiteX4" fmla="*/ 862012 w 1528762"/>
                  <a:gd name="connsiteY4" fmla="*/ 342900 h 342914"/>
                  <a:gd name="connsiteX5" fmla="*/ 671512 w 1528762"/>
                  <a:gd name="connsiteY5" fmla="*/ 2381 h 342914"/>
                  <a:gd name="connsiteX6" fmla="*/ 478631 w 1528762"/>
                  <a:gd name="connsiteY6" fmla="*/ 342900 h 342914"/>
                  <a:gd name="connsiteX7" fmla="*/ 290512 w 1528762"/>
                  <a:gd name="connsiteY7" fmla="*/ 4762 h 342914"/>
                  <a:gd name="connsiteX8" fmla="*/ 116681 w 1528762"/>
                  <a:gd name="connsiteY8" fmla="*/ 330993 h 342914"/>
                  <a:gd name="connsiteX9" fmla="*/ 0 w 1528762"/>
                  <a:gd name="connsiteY9" fmla="*/ 178593 h 3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8762" h="342914">
                    <a:moveTo>
                      <a:pt x="1528762" y="166687"/>
                    </a:moveTo>
                    <a:cubicBezTo>
                      <a:pt x="1506934" y="69849"/>
                      <a:pt x="1458912" y="-15082"/>
                      <a:pt x="1412081" y="14287"/>
                    </a:cubicBezTo>
                    <a:cubicBezTo>
                      <a:pt x="1365250" y="43656"/>
                      <a:pt x="1307703" y="345281"/>
                      <a:pt x="1247775" y="342900"/>
                    </a:cubicBezTo>
                    <a:cubicBezTo>
                      <a:pt x="1187847" y="340519"/>
                      <a:pt x="1116806" y="0"/>
                      <a:pt x="1052512" y="0"/>
                    </a:cubicBezTo>
                    <a:cubicBezTo>
                      <a:pt x="988218" y="0"/>
                      <a:pt x="925512" y="342503"/>
                      <a:pt x="862012" y="342900"/>
                    </a:cubicBezTo>
                    <a:cubicBezTo>
                      <a:pt x="798512" y="343297"/>
                      <a:pt x="735409" y="2381"/>
                      <a:pt x="671512" y="2381"/>
                    </a:cubicBezTo>
                    <a:cubicBezTo>
                      <a:pt x="607615" y="2381"/>
                      <a:pt x="542131" y="342503"/>
                      <a:pt x="478631" y="342900"/>
                    </a:cubicBezTo>
                    <a:cubicBezTo>
                      <a:pt x="415131" y="343297"/>
                      <a:pt x="350837" y="6747"/>
                      <a:pt x="290512" y="4762"/>
                    </a:cubicBezTo>
                    <a:cubicBezTo>
                      <a:pt x="230187" y="2778"/>
                      <a:pt x="165100" y="302021"/>
                      <a:pt x="116681" y="330993"/>
                    </a:cubicBezTo>
                    <a:cubicBezTo>
                      <a:pt x="68262" y="359965"/>
                      <a:pt x="24606" y="272851"/>
                      <a:pt x="0" y="17859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자유형 52"/>
              <p:cNvSpPr/>
              <p:nvPr/>
            </p:nvSpPr>
            <p:spPr>
              <a:xfrm rot="1430922">
                <a:off x="2980148" y="1277686"/>
                <a:ext cx="860923" cy="156556"/>
              </a:xfrm>
              <a:custGeom>
                <a:avLst/>
                <a:gdLst>
                  <a:gd name="connsiteX0" fmla="*/ 1528762 w 1528762"/>
                  <a:gd name="connsiteY0" fmla="*/ 169650 h 346428"/>
                  <a:gd name="connsiteX1" fmla="*/ 1438275 w 1528762"/>
                  <a:gd name="connsiteY1" fmla="*/ 5344 h 346428"/>
                  <a:gd name="connsiteX2" fmla="*/ 1247775 w 1528762"/>
                  <a:gd name="connsiteY2" fmla="*/ 345863 h 346428"/>
                  <a:gd name="connsiteX3" fmla="*/ 1052512 w 1528762"/>
                  <a:gd name="connsiteY3" fmla="*/ 2963 h 346428"/>
                  <a:gd name="connsiteX4" fmla="*/ 862012 w 1528762"/>
                  <a:gd name="connsiteY4" fmla="*/ 345863 h 346428"/>
                  <a:gd name="connsiteX5" fmla="*/ 671512 w 1528762"/>
                  <a:gd name="connsiteY5" fmla="*/ 5344 h 346428"/>
                  <a:gd name="connsiteX6" fmla="*/ 478631 w 1528762"/>
                  <a:gd name="connsiteY6" fmla="*/ 345863 h 346428"/>
                  <a:gd name="connsiteX7" fmla="*/ 290512 w 1528762"/>
                  <a:gd name="connsiteY7" fmla="*/ 7725 h 346428"/>
                  <a:gd name="connsiteX8" fmla="*/ 97631 w 1528762"/>
                  <a:gd name="connsiteY8" fmla="*/ 341100 h 346428"/>
                  <a:gd name="connsiteX9" fmla="*/ 0 w 1528762"/>
                  <a:gd name="connsiteY9" fmla="*/ 181556 h 346428"/>
                  <a:gd name="connsiteX0" fmla="*/ 1528762 w 1528762"/>
                  <a:gd name="connsiteY0" fmla="*/ 169650 h 345863"/>
                  <a:gd name="connsiteX1" fmla="*/ 1438275 w 1528762"/>
                  <a:gd name="connsiteY1" fmla="*/ 5344 h 345863"/>
                  <a:gd name="connsiteX2" fmla="*/ 1247775 w 1528762"/>
                  <a:gd name="connsiteY2" fmla="*/ 345863 h 345863"/>
                  <a:gd name="connsiteX3" fmla="*/ 1052512 w 1528762"/>
                  <a:gd name="connsiteY3" fmla="*/ 2963 h 345863"/>
                  <a:gd name="connsiteX4" fmla="*/ 862012 w 1528762"/>
                  <a:gd name="connsiteY4" fmla="*/ 345863 h 345863"/>
                  <a:gd name="connsiteX5" fmla="*/ 671512 w 1528762"/>
                  <a:gd name="connsiteY5" fmla="*/ 5344 h 345863"/>
                  <a:gd name="connsiteX6" fmla="*/ 478631 w 1528762"/>
                  <a:gd name="connsiteY6" fmla="*/ 345863 h 345863"/>
                  <a:gd name="connsiteX7" fmla="*/ 290512 w 1528762"/>
                  <a:gd name="connsiteY7" fmla="*/ 7725 h 345863"/>
                  <a:gd name="connsiteX8" fmla="*/ 116681 w 1528762"/>
                  <a:gd name="connsiteY8" fmla="*/ 333956 h 345863"/>
                  <a:gd name="connsiteX9" fmla="*/ 0 w 1528762"/>
                  <a:gd name="connsiteY9" fmla="*/ 181556 h 345863"/>
                  <a:gd name="connsiteX0" fmla="*/ 1528762 w 1528762"/>
                  <a:gd name="connsiteY0" fmla="*/ 166687 h 342914"/>
                  <a:gd name="connsiteX1" fmla="*/ 1412081 w 1528762"/>
                  <a:gd name="connsiteY1" fmla="*/ 14287 h 342914"/>
                  <a:gd name="connsiteX2" fmla="*/ 1247775 w 1528762"/>
                  <a:gd name="connsiteY2" fmla="*/ 342900 h 342914"/>
                  <a:gd name="connsiteX3" fmla="*/ 1052512 w 1528762"/>
                  <a:gd name="connsiteY3" fmla="*/ 0 h 342914"/>
                  <a:gd name="connsiteX4" fmla="*/ 862012 w 1528762"/>
                  <a:gd name="connsiteY4" fmla="*/ 342900 h 342914"/>
                  <a:gd name="connsiteX5" fmla="*/ 671512 w 1528762"/>
                  <a:gd name="connsiteY5" fmla="*/ 2381 h 342914"/>
                  <a:gd name="connsiteX6" fmla="*/ 478631 w 1528762"/>
                  <a:gd name="connsiteY6" fmla="*/ 342900 h 342914"/>
                  <a:gd name="connsiteX7" fmla="*/ 290512 w 1528762"/>
                  <a:gd name="connsiteY7" fmla="*/ 4762 h 342914"/>
                  <a:gd name="connsiteX8" fmla="*/ 116681 w 1528762"/>
                  <a:gd name="connsiteY8" fmla="*/ 330993 h 342914"/>
                  <a:gd name="connsiteX9" fmla="*/ 0 w 1528762"/>
                  <a:gd name="connsiteY9" fmla="*/ 178593 h 3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8762" h="342914">
                    <a:moveTo>
                      <a:pt x="1528762" y="166687"/>
                    </a:moveTo>
                    <a:cubicBezTo>
                      <a:pt x="1506934" y="69849"/>
                      <a:pt x="1458912" y="-15082"/>
                      <a:pt x="1412081" y="14287"/>
                    </a:cubicBezTo>
                    <a:cubicBezTo>
                      <a:pt x="1365250" y="43656"/>
                      <a:pt x="1307703" y="345281"/>
                      <a:pt x="1247775" y="342900"/>
                    </a:cubicBezTo>
                    <a:cubicBezTo>
                      <a:pt x="1187847" y="340519"/>
                      <a:pt x="1116806" y="0"/>
                      <a:pt x="1052512" y="0"/>
                    </a:cubicBezTo>
                    <a:cubicBezTo>
                      <a:pt x="988218" y="0"/>
                      <a:pt x="925512" y="342503"/>
                      <a:pt x="862012" y="342900"/>
                    </a:cubicBezTo>
                    <a:cubicBezTo>
                      <a:pt x="798512" y="343297"/>
                      <a:pt x="735409" y="2381"/>
                      <a:pt x="671512" y="2381"/>
                    </a:cubicBezTo>
                    <a:cubicBezTo>
                      <a:pt x="607615" y="2381"/>
                      <a:pt x="542131" y="342503"/>
                      <a:pt x="478631" y="342900"/>
                    </a:cubicBezTo>
                    <a:cubicBezTo>
                      <a:pt x="415131" y="343297"/>
                      <a:pt x="350837" y="6747"/>
                      <a:pt x="290512" y="4762"/>
                    </a:cubicBezTo>
                    <a:cubicBezTo>
                      <a:pt x="230187" y="2778"/>
                      <a:pt x="165100" y="302021"/>
                      <a:pt x="116681" y="330993"/>
                    </a:cubicBezTo>
                    <a:cubicBezTo>
                      <a:pt x="68262" y="359965"/>
                      <a:pt x="24606" y="272851"/>
                      <a:pt x="0" y="17859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 name="그림 50"/>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1504734" flipV="1">
              <a:off x="1682032" y="2972749"/>
              <a:ext cx="1612767" cy="151167"/>
            </a:xfrm>
            <a:prstGeom prst="rect">
              <a:avLst/>
            </a:prstGeom>
          </p:spPr>
        </p:pic>
      </p:grpSp>
      <p:pic>
        <p:nvPicPr>
          <p:cNvPr id="70" name="Picture 2" descr="photoelectric effect"/>
          <p:cNvPicPr>
            <a:picLocks noChangeAspect="1" noChangeArrowheads="1"/>
          </p:cNvPicPr>
          <p:nvPr/>
        </p:nvPicPr>
        <p:blipFill>
          <a:blip r:embed="rId4" cstate="print"/>
          <a:srcRect/>
          <a:stretch>
            <a:fillRect/>
          </a:stretch>
        </p:blipFill>
        <p:spPr bwMode="auto">
          <a:xfrm>
            <a:off x="1058459" y="944599"/>
            <a:ext cx="6842823" cy="3684598"/>
          </a:xfrm>
          <a:prstGeom prst="rect">
            <a:avLst/>
          </a:prstGeom>
          <a:noFill/>
        </p:spPr>
      </p:pic>
      <p:pic>
        <p:nvPicPr>
          <p:cNvPr id="3" name="그림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97000" y="1085850"/>
            <a:ext cx="6350000" cy="4686300"/>
          </a:xfrm>
          <a:prstGeom prst="rect">
            <a:avLst/>
          </a:prstGeom>
        </p:spPr>
      </p:pic>
      <p:grpSp>
        <p:nvGrpSpPr>
          <p:cNvPr id="10" name="그룹 9"/>
          <p:cNvGrpSpPr/>
          <p:nvPr/>
        </p:nvGrpSpPr>
        <p:grpSpPr>
          <a:xfrm>
            <a:off x="204165" y="407246"/>
            <a:ext cx="8271552" cy="6267716"/>
            <a:chOff x="204165" y="407246"/>
            <a:chExt cx="8271552" cy="6267716"/>
          </a:xfrm>
        </p:grpSpPr>
        <p:pic>
          <p:nvPicPr>
            <p:cNvPr id="5" name="그림 4"/>
            <p:cNvPicPr>
              <a:picLocks noChangeAspect="1"/>
            </p:cNvPicPr>
            <p:nvPr/>
          </p:nvPicPr>
          <p:blipFill rotWithShape="1">
            <a:blip r:embed="rId6" cstate="print">
              <a:extLst>
                <a:ext uri="{28A0092B-C50C-407E-A947-70E740481C1C}">
                  <a14:useLocalDpi xmlns:a14="http://schemas.microsoft.com/office/drawing/2010/main" val="0"/>
                </a:ext>
              </a:extLst>
            </a:blip>
            <a:srcRect l="6950" t="15350" r="4851" b="24800"/>
            <a:stretch/>
          </p:blipFill>
          <p:spPr>
            <a:xfrm>
              <a:off x="6711821" y="407246"/>
              <a:ext cx="1763896" cy="1196929"/>
            </a:xfrm>
            <a:prstGeom prst="rect">
              <a:avLst/>
            </a:prstGeom>
          </p:spPr>
        </p:pic>
        <p:sp>
          <p:nvSpPr>
            <p:cNvPr id="6" name="위로 구부러진 화살표 5"/>
            <p:cNvSpPr/>
            <p:nvPr/>
          </p:nvSpPr>
          <p:spPr>
            <a:xfrm rot="9228094">
              <a:off x="4780853" y="1109882"/>
              <a:ext cx="2407513" cy="679426"/>
            </a:xfrm>
            <a:prstGeom prst="curved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71" name="그림 70"/>
            <p:cNvPicPr>
              <a:picLocks noChangeAspect="1"/>
            </p:cNvPicPr>
            <p:nvPr/>
          </p:nvPicPr>
          <p:blipFill rotWithShape="1">
            <a:blip r:embed="rId6" cstate="print">
              <a:extLst>
                <a:ext uri="{28A0092B-C50C-407E-A947-70E740481C1C}">
                  <a14:useLocalDpi xmlns:a14="http://schemas.microsoft.com/office/drawing/2010/main" val="0"/>
                </a:ext>
              </a:extLst>
            </a:blip>
            <a:srcRect l="6950" t="15350" r="4851" b="24800"/>
            <a:stretch/>
          </p:blipFill>
          <p:spPr>
            <a:xfrm>
              <a:off x="204165" y="5478033"/>
              <a:ext cx="1763896" cy="1196929"/>
            </a:xfrm>
            <a:prstGeom prst="rect">
              <a:avLst/>
            </a:prstGeom>
          </p:spPr>
        </p:pic>
        <p:sp>
          <p:nvSpPr>
            <p:cNvPr id="72" name="위로 구부러진 화살표 71"/>
            <p:cNvSpPr/>
            <p:nvPr/>
          </p:nvSpPr>
          <p:spPr>
            <a:xfrm rot="9023539" flipV="1">
              <a:off x="2036746" y="5150806"/>
              <a:ext cx="2407513" cy="812578"/>
            </a:xfrm>
            <a:prstGeom prst="curvedUp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 name="폭발 1 6"/>
            <p:cNvSpPr/>
            <p:nvPr/>
          </p:nvSpPr>
          <p:spPr>
            <a:xfrm>
              <a:off x="3873148" y="2517623"/>
              <a:ext cx="1221868" cy="1218031"/>
            </a:xfrm>
            <a:prstGeom prst="irregularSeal1">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 name="TextBox 10"/>
          <p:cNvSpPr txBox="1"/>
          <p:nvPr/>
        </p:nvSpPr>
        <p:spPr>
          <a:xfrm>
            <a:off x="5856473" y="5772150"/>
            <a:ext cx="3155672" cy="369332"/>
          </a:xfrm>
          <a:prstGeom prst="rect">
            <a:avLst/>
          </a:prstGeom>
          <a:noFill/>
        </p:spPr>
        <p:txBody>
          <a:bodyPr wrap="none" rtlCol="0">
            <a:spAutoFit/>
          </a:bodyPr>
          <a:lstStyle/>
          <a:p>
            <a:r>
              <a:rPr lang="ko-KR" altLang="en-US" dirty="0">
                <a:solidFill>
                  <a:srgbClr val="FF0000"/>
                </a:solidFill>
              </a:rPr>
              <a:t>광전효과 </a:t>
            </a:r>
            <a:r>
              <a:rPr lang="en-US" altLang="ko-KR" dirty="0">
                <a:solidFill>
                  <a:srgbClr val="FF0000"/>
                </a:solidFill>
              </a:rPr>
              <a:t>Photoelectric Effect</a:t>
            </a:r>
            <a:endParaRPr lang="ko-KR" altLang="en-US" dirty="0">
              <a:solidFill>
                <a:srgbClr val="FF0000"/>
              </a:solidFill>
            </a:endParaRPr>
          </a:p>
        </p:txBody>
      </p:sp>
    </p:spTree>
    <p:extLst>
      <p:ext uri="{BB962C8B-B14F-4D97-AF65-F5344CB8AC3E}">
        <p14:creationId xmlns:p14="http://schemas.microsoft.com/office/powerpoint/2010/main" val="4160555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p:cNvSpPr/>
          <p:nvPr/>
        </p:nvSpPr>
        <p:spPr>
          <a:xfrm>
            <a:off x="827584" y="1646798"/>
            <a:ext cx="7416824" cy="3693319"/>
          </a:xfrm>
          <a:prstGeom prst="rect">
            <a:avLst/>
          </a:prstGeom>
        </p:spPr>
        <p:txBody>
          <a:bodyPr wrap="square">
            <a:spAutoFit/>
          </a:bodyPr>
          <a:lstStyle/>
          <a:p>
            <a:r>
              <a:rPr lang="en-US" altLang="ko-KR" dirty="0"/>
              <a:t>17</a:t>
            </a:r>
            <a:r>
              <a:rPr lang="ko-KR" altLang="en-US" dirty="0"/>
              <a:t>세기</a:t>
            </a:r>
            <a:r>
              <a:rPr lang="en-US" altLang="ko-KR" dirty="0"/>
              <a:t>: </a:t>
            </a:r>
            <a:r>
              <a:rPr lang="ko-KR" altLang="en-US" dirty="0"/>
              <a:t>빛의 입자설과 파동설이 서로 첨예하게 대립</a:t>
            </a:r>
            <a:endParaRPr lang="en-US" altLang="ko-KR" dirty="0"/>
          </a:p>
          <a:p>
            <a:r>
              <a:rPr lang="en-US" altLang="ko-KR" dirty="0"/>
              <a:t> 17 C : Particle or wave of light are in sharp contrast with each other.</a:t>
            </a:r>
          </a:p>
          <a:p>
            <a:r>
              <a:rPr lang="en-US" altLang="ko-KR" dirty="0"/>
              <a:t>18</a:t>
            </a:r>
            <a:r>
              <a:rPr lang="ko-KR" altLang="en-US" dirty="0"/>
              <a:t>세기</a:t>
            </a:r>
            <a:r>
              <a:rPr lang="en-US" altLang="ko-KR" dirty="0"/>
              <a:t>: </a:t>
            </a:r>
            <a:r>
              <a:rPr lang="ko-KR" altLang="en-US" dirty="0" err="1"/>
              <a:t>뉴튼의</a:t>
            </a:r>
            <a:r>
              <a:rPr lang="ko-KR" altLang="en-US" dirty="0"/>
              <a:t> 지지에 힘입어 입자설이 우세</a:t>
            </a:r>
            <a:endParaRPr lang="en-US" altLang="ko-KR" dirty="0"/>
          </a:p>
          <a:p>
            <a:r>
              <a:rPr lang="en-US" altLang="ko-KR" dirty="0"/>
              <a:t> 18 C : Particle won due to being supported by Newton</a:t>
            </a:r>
          </a:p>
          <a:p>
            <a:r>
              <a:rPr lang="en-US" altLang="ko-KR" dirty="0"/>
              <a:t>19</a:t>
            </a:r>
            <a:r>
              <a:rPr lang="ko-KR" altLang="en-US" dirty="0"/>
              <a:t>세기</a:t>
            </a:r>
            <a:r>
              <a:rPr lang="en-US" altLang="ko-KR" dirty="0"/>
              <a:t>:</a:t>
            </a:r>
            <a:r>
              <a:rPr lang="ko-KR" altLang="en-US" dirty="0"/>
              <a:t> </a:t>
            </a:r>
            <a:r>
              <a:rPr lang="ko-KR" altLang="en-US" dirty="0" err="1"/>
              <a:t>토마스</a:t>
            </a:r>
            <a:r>
              <a:rPr lang="ko-KR" altLang="en-US" dirty="0"/>
              <a:t> 영의 ‘이중슬릿실험’을 통해 파동설이 우위를 점함</a:t>
            </a:r>
            <a:r>
              <a:rPr lang="en-US" altLang="ko-KR" dirty="0"/>
              <a:t>. </a:t>
            </a:r>
            <a:r>
              <a:rPr lang="ko-KR" altLang="en-US" dirty="0" err="1"/>
              <a:t>맥스웰이</a:t>
            </a:r>
            <a:r>
              <a:rPr lang="en-US" altLang="ko-KR" dirty="0"/>
              <a:t> </a:t>
            </a:r>
            <a:r>
              <a:rPr lang="ko-KR" altLang="en-US" dirty="0"/>
              <a:t>빛이 전자기 파동의 일종임을 보임</a:t>
            </a:r>
            <a:r>
              <a:rPr lang="en-US" altLang="ko-KR" dirty="0"/>
              <a:t>.</a:t>
            </a:r>
          </a:p>
          <a:p>
            <a:r>
              <a:rPr lang="en-US" altLang="ko-KR" dirty="0"/>
              <a:t> 19 C : Wave won, since Young’s double slit experiment and Maxwell’s </a:t>
            </a:r>
            <a:r>
              <a:rPr lang="en-US" altLang="ko-KR" dirty="0" err="1"/>
              <a:t>eqaution</a:t>
            </a:r>
            <a:endParaRPr lang="en-US" altLang="ko-KR" dirty="0"/>
          </a:p>
          <a:p>
            <a:r>
              <a:rPr lang="en-US" altLang="ko-KR" dirty="0"/>
              <a:t>20</a:t>
            </a:r>
            <a:r>
              <a:rPr lang="ko-KR" altLang="en-US" dirty="0"/>
              <a:t>세기</a:t>
            </a:r>
            <a:r>
              <a:rPr lang="en-US" altLang="ko-KR" dirty="0"/>
              <a:t>: </a:t>
            </a:r>
            <a:r>
              <a:rPr lang="ko-KR" altLang="en-US" dirty="0"/>
              <a:t>플랑크와 아인슈타인 등에 의해 빛의 입자 성질이 드러남</a:t>
            </a:r>
            <a:endParaRPr lang="en-US" altLang="ko-KR" dirty="0"/>
          </a:p>
          <a:p>
            <a:r>
              <a:rPr lang="en-US" altLang="ko-KR" dirty="0"/>
              <a:t> 20 C : Planck and Einstein showed particle-like behavior of light.</a:t>
            </a:r>
          </a:p>
          <a:p>
            <a:endParaRPr lang="en-US" altLang="ko-KR" dirty="0"/>
          </a:p>
          <a:p>
            <a:r>
              <a:rPr lang="ko-KR" altLang="en-US" b="1" dirty="0"/>
              <a:t>현재</a:t>
            </a:r>
            <a:r>
              <a:rPr lang="en-US" altLang="ko-KR" b="1" dirty="0"/>
              <a:t>: </a:t>
            </a:r>
            <a:r>
              <a:rPr lang="ko-KR" altLang="en-US" b="1" dirty="0"/>
              <a:t>빛은 입자와 파동의 성질을 동시에 가진다고 이해함</a:t>
            </a:r>
            <a:r>
              <a:rPr lang="en-US" altLang="ko-KR" b="1" dirty="0"/>
              <a:t>.</a:t>
            </a:r>
          </a:p>
          <a:p>
            <a:r>
              <a:rPr lang="en-US" altLang="ko-KR" b="1" dirty="0"/>
              <a:t> Now : Understand the light has both of characteristics.</a:t>
            </a:r>
          </a:p>
        </p:txBody>
      </p:sp>
      <p:sp>
        <p:nvSpPr>
          <p:cNvPr id="2" name="제목 1"/>
          <p:cNvSpPr>
            <a:spLocks noGrp="1"/>
          </p:cNvSpPr>
          <p:nvPr>
            <p:ph type="title" idx="4294967295"/>
          </p:nvPr>
        </p:nvSpPr>
        <p:spPr>
          <a:xfrm>
            <a:off x="15323" y="44624"/>
            <a:ext cx="7886700" cy="687611"/>
          </a:xfrm>
        </p:spPr>
        <p:txBody>
          <a:bodyPr>
            <a:normAutofit fontScale="90000"/>
          </a:bodyPr>
          <a:lstStyle/>
          <a:p>
            <a:r>
              <a:rPr lang="en-US" altLang="ko-KR" sz="3200" dirty="0"/>
              <a:t>Light is particle or wave ?</a:t>
            </a:r>
            <a:br>
              <a:rPr lang="en-US" altLang="ko-KR" sz="3200" dirty="0"/>
            </a:br>
            <a:r>
              <a:rPr lang="ko-KR" altLang="en-US" sz="3200" dirty="0"/>
              <a:t>빛은 입자인가</a:t>
            </a:r>
            <a:r>
              <a:rPr lang="en-US" altLang="ko-KR" sz="3200" dirty="0"/>
              <a:t>, </a:t>
            </a:r>
            <a:r>
              <a:rPr lang="ko-KR" altLang="en-US" sz="3200" dirty="0"/>
              <a:t>파동인가</a:t>
            </a:r>
            <a:r>
              <a:rPr lang="en-US" altLang="ko-KR" sz="3200" dirty="0"/>
              <a:t>?</a:t>
            </a:r>
            <a:endParaRPr lang="ko-KR" altLang="en-US" sz="3200" dirty="0"/>
          </a:p>
        </p:txBody>
      </p:sp>
    </p:spTree>
    <p:extLst>
      <p:ext uri="{BB962C8B-B14F-4D97-AF65-F5344CB8AC3E}">
        <p14:creationId xmlns:p14="http://schemas.microsoft.com/office/powerpoint/2010/main" val="1066606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p:cNvSpPr/>
          <p:nvPr/>
        </p:nvSpPr>
        <p:spPr>
          <a:xfrm>
            <a:off x="827584" y="1646798"/>
            <a:ext cx="7416824" cy="3693319"/>
          </a:xfrm>
          <a:prstGeom prst="rect">
            <a:avLst/>
          </a:prstGeom>
        </p:spPr>
        <p:txBody>
          <a:bodyPr wrap="square">
            <a:spAutoFit/>
          </a:bodyPr>
          <a:lstStyle/>
          <a:p>
            <a:r>
              <a:rPr lang="en-US" altLang="ko-KR" dirty="0"/>
              <a:t>17</a:t>
            </a:r>
            <a:r>
              <a:rPr lang="ko-KR" altLang="en-US" dirty="0"/>
              <a:t>세기</a:t>
            </a:r>
            <a:r>
              <a:rPr lang="en-US" altLang="ko-KR" dirty="0"/>
              <a:t>: </a:t>
            </a:r>
            <a:r>
              <a:rPr lang="ko-KR" altLang="en-US" dirty="0"/>
              <a:t>빛의 입자설과 파동설이 서로 첨예하게 대립</a:t>
            </a:r>
            <a:endParaRPr lang="en-US" altLang="ko-KR" dirty="0"/>
          </a:p>
          <a:p>
            <a:r>
              <a:rPr lang="en-US" altLang="ko-KR" dirty="0"/>
              <a:t> 17 C : Particle or wave of light are in sharp contrast with each other.</a:t>
            </a:r>
          </a:p>
          <a:p>
            <a:r>
              <a:rPr lang="en-US" altLang="ko-KR" dirty="0"/>
              <a:t>18</a:t>
            </a:r>
            <a:r>
              <a:rPr lang="ko-KR" altLang="en-US" dirty="0"/>
              <a:t>세기</a:t>
            </a:r>
            <a:r>
              <a:rPr lang="en-US" altLang="ko-KR" dirty="0"/>
              <a:t>: </a:t>
            </a:r>
            <a:r>
              <a:rPr lang="ko-KR" altLang="en-US" dirty="0" err="1"/>
              <a:t>뉴튼의</a:t>
            </a:r>
            <a:r>
              <a:rPr lang="ko-KR" altLang="en-US" dirty="0"/>
              <a:t> 지지에 힘입어 입자설이 우세</a:t>
            </a:r>
            <a:endParaRPr lang="en-US" altLang="ko-KR" dirty="0"/>
          </a:p>
          <a:p>
            <a:r>
              <a:rPr lang="en-US" altLang="ko-KR" dirty="0"/>
              <a:t> 18 C : Particle won due to being supported by Newton</a:t>
            </a:r>
          </a:p>
          <a:p>
            <a:r>
              <a:rPr lang="en-US" altLang="ko-KR" dirty="0"/>
              <a:t>19</a:t>
            </a:r>
            <a:r>
              <a:rPr lang="ko-KR" altLang="en-US" dirty="0"/>
              <a:t>세기</a:t>
            </a:r>
            <a:r>
              <a:rPr lang="en-US" altLang="ko-KR" dirty="0"/>
              <a:t>:</a:t>
            </a:r>
            <a:r>
              <a:rPr lang="ko-KR" altLang="en-US" dirty="0"/>
              <a:t> </a:t>
            </a:r>
            <a:r>
              <a:rPr lang="ko-KR" altLang="en-US" dirty="0" err="1"/>
              <a:t>토마스</a:t>
            </a:r>
            <a:r>
              <a:rPr lang="ko-KR" altLang="en-US" dirty="0"/>
              <a:t> 영의 ‘이중슬릿실험’을 통해 파동설이 우위를 점함</a:t>
            </a:r>
            <a:r>
              <a:rPr lang="en-US" altLang="ko-KR" dirty="0"/>
              <a:t>. </a:t>
            </a:r>
            <a:r>
              <a:rPr lang="ko-KR" altLang="en-US" dirty="0" err="1"/>
              <a:t>맥스웰이</a:t>
            </a:r>
            <a:r>
              <a:rPr lang="en-US" altLang="ko-KR" dirty="0"/>
              <a:t> </a:t>
            </a:r>
            <a:r>
              <a:rPr lang="ko-KR" altLang="en-US" dirty="0"/>
              <a:t>빛이 전자기 파동의 일종임을 보임</a:t>
            </a:r>
            <a:r>
              <a:rPr lang="en-US" altLang="ko-KR" dirty="0"/>
              <a:t>.</a:t>
            </a:r>
          </a:p>
          <a:p>
            <a:r>
              <a:rPr lang="en-US" altLang="ko-KR" dirty="0"/>
              <a:t> 19 C : Wave won, since Young’s double slit experiment and Maxwell’s </a:t>
            </a:r>
            <a:r>
              <a:rPr lang="en-US" altLang="ko-KR" dirty="0" err="1"/>
              <a:t>eqaution</a:t>
            </a:r>
            <a:endParaRPr lang="en-US" altLang="ko-KR" dirty="0"/>
          </a:p>
          <a:p>
            <a:r>
              <a:rPr lang="en-US" altLang="ko-KR" dirty="0"/>
              <a:t>20</a:t>
            </a:r>
            <a:r>
              <a:rPr lang="ko-KR" altLang="en-US" dirty="0"/>
              <a:t>세기</a:t>
            </a:r>
            <a:r>
              <a:rPr lang="en-US" altLang="ko-KR" dirty="0"/>
              <a:t>: </a:t>
            </a:r>
            <a:r>
              <a:rPr lang="ko-KR" altLang="en-US" dirty="0"/>
              <a:t>플랑크와 아인슈타인 등에 의해 빛의 입자 성질이 드러남</a:t>
            </a:r>
            <a:endParaRPr lang="en-US" altLang="ko-KR" dirty="0"/>
          </a:p>
          <a:p>
            <a:r>
              <a:rPr lang="en-US" altLang="ko-KR" dirty="0"/>
              <a:t> 20 C : Planck and Einstein showed particle-like behavior of light.</a:t>
            </a:r>
          </a:p>
          <a:p>
            <a:endParaRPr lang="en-US" altLang="ko-KR" dirty="0"/>
          </a:p>
          <a:p>
            <a:r>
              <a:rPr lang="ko-KR" altLang="en-US" b="1" dirty="0"/>
              <a:t>현재</a:t>
            </a:r>
            <a:r>
              <a:rPr lang="en-US" altLang="ko-KR" b="1" dirty="0"/>
              <a:t>: </a:t>
            </a:r>
            <a:r>
              <a:rPr lang="ko-KR" altLang="en-US" b="1" dirty="0"/>
              <a:t>빛은 입자와 파동의 성질을 동시에 가진다고 이해함</a:t>
            </a:r>
            <a:r>
              <a:rPr lang="en-US" altLang="ko-KR" b="1" dirty="0"/>
              <a:t>.</a:t>
            </a:r>
          </a:p>
          <a:p>
            <a:r>
              <a:rPr lang="en-US" altLang="ko-KR" b="1" dirty="0"/>
              <a:t> Now : Understand the light has both of characteristics.</a:t>
            </a:r>
          </a:p>
        </p:txBody>
      </p:sp>
      <p:sp>
        <p:nvSpPr>
          <p:cNvPr id="2" name="제목 1"/>
          <p:cNvSpPr>
            <a:spLocks noGrp="1"/>
          </p:cNvSpPr>
          <p:nvPr>
            <p:ph type="title" idx="4294967295"/>
          </p:nvPr>
        </p:nvSpPr>
        <p:spPr>
          <a:xfrm>
            <a:off x="15323" y="44624"/>
            <a:ext cx="7886700" cy="687611"/>
          </a:xfrm>
        </p:spPr>
        <p:txBody>
          <a:bodyPr>
            <a:normAutofit fontScale="90000"/>
          </a:bodyPr>
          <a:lstStyle/>
          <a:p>
            <a:r>
              <a:rPr lang="en-US" altLang="ko-KR" sz="3200" dirty="0"/>
              <a:t>Light is particle or wave ?</a:t>
            </a:r>
            <a:br>
              <a:rPr lang="en-US" altLang="ko-KR" sz="3200" dirty="0"/>
            </a:br>
            <a:r>
              <a:rPr lang="ko-KR" altLang="en-US" sz="3200" dirty="0"/>
              <a:t>빛은 입자인가</a:t>
            </a:r>
            <a:r>
              <a:rPr lang="en-US" altLang="ko-KR" sz="3200" dirty="0"/>
              <a:t>, </a:t>
            </a:r>
            <a:r>
              <a:rPr lang="ko-KR" altLang="en-US" sz="3200" dirty="0"/>
              <a:t>파동인가</a:t>
            </a:r>
            <a:r>
              <a:rPr lang="en-US" altLang="ko-KR" sz="3200" dirty="0"/>
              <a:t>?</a:t>
            </a:r>
            <a:endParaRPr lang="ko-KR" altLang="en-US" sz="3200" dirty="0"/>
          </a:p>
        </p:txBody>
      </p:sp>
      <p:pic>
        <p:nvPicPr>
          <p:cNvPr id="12" name="Picture 6" descr="http://www.sikhnet.com/files/news/2013/01-January/Wave-partic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2522" y="2239060"/>
            <a:ext cx="4914900" cy="2781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6028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p:cNvSpPr/>
          <p:nvPr/>
        </p:nvSpPr>
        <p:spPr>
          <a:xfrm>
            <a:off x="827584" y="1646798"/>
            <a:ext cx="7416824" cy="3693319"/>
          </a:xfrm>
          <a:prstGeom prst="rect">
            <a:avLst/>
          </a:prstGeom>
        </p:spPr>
        <p:txBody>
          <a:bodyPr wrap="square">
            <a:spAutoFit/>
          </a:bodyPr>
          <a:lstStyle/>
          <a:p>
            <a:r>
              <a:rPr lang="en-US" altLang="ko-KR" dirty="0"/>
              <a:t>17</a:t>
            </a:r>
            <a:r>
              <a:rPr lang="ko-KR" altLang="en-US" dirty="0"/>
              <a:t>세기</a:t>
            </a:r>
            <a:r>
              <a:rPr lang="en-US" altLang="ko-KR" dirty="0"/>
              <a:t>: </a:t>
            </a:r>
            <a:r>
              <a:rPr lang="ko-KR" altLang="en-US" dirty="0"/>
              <a:t>빛의 입자설과 파동설이 서로 첨예하게 대립</a:t>
            </a:r>
            <a:endParaRPr lang="en-US" altLang="ko-KR" dirty="0"/>
          </a:p>
          <a:p>
            <a:r>
              <a:rPr lang="en-US" altLang="ko-KR" dirty="0"/>
              <a:t> 17 C : Particle or wave of light are in sharp contrast with each other.</a:t>
            </a:r>
          </a:p>
          <a:p>
            <a:r>
              <a:rPr lang="en-US" altLang="ko-KR" dirty="0"/>
              <a:t>18</a:t>
            </a:r>
            <a:r>
              <a:rPr lang="ko-KR" altLang="en-US" dirty="0"/>
              <a:t>세기</a:t>
            </a:r>
            <a:r>
              <a:rPr lang="en-US" altLang="ko-KR" dirty="0"/>
              <a:t>: </a:t>
            </a:r>
            <a:r>
              <a:rPr lang="ko-KR" altLang="en-US" dirty="0" err="1"/>
              <a:t>뉴튼의</a:t>
            </a:r>
            <a:r>
              <a:rPr lang="ko-KR" altLang="en-US" dirty="0"/>
              <a:t> 지지에 힘입어 입자설이 우세</a:t>
            </a:r>
            <a:endParaRPr lang="en-US" altLang="ko-KR" dirty="0"/>
          </a:p>
          <a:p>
            <a:r>
              <a:rPr lang="en-US" altLang="ko-KR" dirty="0"/>
              <a:t> 18 C : Particle won due to being supported by Newton</a:t>
            </a:r>
          </a:p>
          <a:p>
            <a:r>
              <a:rPr lang="en-US" altLang="ko-KR" dirty="0"/>
              <a:t>19</a:t>
            </a:r>
            <a:r>
              <a:rPr lang="ko-KR" altLang="en-US" dirty="0"/>
              <a:t>세기</a:t>
            </a:r>
            <a:r>
              <a:rPr lang="en-US" altLang="ko-KR" dirty="0"/>
              <a:t>:</a:t>
            </a:r>
            <a:r>
              <a:rPr lang="ko-KR" altLang="en-US" dirty="0"/>
              <a:t> </a:t>
            </a:r>
            <a:r>
              <a:rPr lang="ko-KR" altLang="en-US" dirty="0" err="1"/>
              <a:t>토마스</a:t>
            </a:r>
            <a:r>
              <a:rPr lang="ko-KR" altLang="en-US" dirty="0"/>
              <a:t> 영의 ‘이중슬릿실험’을 통해 파동설이 우위를 점함</a:t>
            </a:r>
            <a:r>
              <a:rPr lang="en-US" altLang="ko-KR" dirty="0"/>
              <a:t>. </a:t>
            </a:r>
            <a:r>
              <a:rPr lang="ko-KR" altLang="en-US" dirty="0" err="1"/>
              <a:t>맥스웰이</a:t>
            </a:r>
            <a:r>
              <a:rPr lang="en-US" altLang="ko-KR" dirty="0"/>
              <a:t> </a:t>
            </a:r>
            <a:r>
              <a:rPr lang="ko-KR" altLang="en-US" dirty="0"/>
              <a:t>빛이 전자기 파동의 일종임을 보임</a:t>
            </a:r>
            <a:r>
              <a:rPr lang="en-US" altLang="ko-KR" dirty="0"/>
              <a:t>.</a:t>
            </a:r>
          </a:p>
          <a:p>
            <a:r>
              <a:rPr lang="en-US" altLang="ko-KR" dirty="0"/>
              <a:t> 19 C : Wave won, since Young’s double slit experiment and Maxwell’s </a:t>
            </a:r>
            <a:r>
              <a:rPr lang="en-US" altLang="ko-KR" dirty="0" err="1"/>
              <a:t>eqaution</a:t>
            </a:r>
            <a:endParaRPr lang="en-US" altLang="ko-KR" dirty="0"/>
          </a:p>
          <a:p>
            <a:r>
              <a:rPr lang="en-US" altLang="ko-KR" dirty="0"/>
              <a:t>20</a:t>
            </a:r>
            <a:r>
              <a:rPr lang="ko-KR" altLang="en-US" dirty="0"/>
              <a:t>세기</a:t>
            </a:r>
            <a:r>
              <a:rPr lang="en-US" altLang="ko-KR" dirty="0"/>
              <a:t>: </a:t>
            </a:r>
            <a:r>
              <a:rPr lang="ko-KR" altLang="en-US" dirty="0"/>
              <a:t>플랑크와 아인슈타인 등에 의해 빛의 입자 성질이 드러남</a:t>
            </a:r>
            <a:endParaRPr lang="en-US" altLang="ko-KR" dirty="0"/>
          </a:p>
          <a:p>
            <a:r>
              <a:rPr lang="en-US" altLang="ko-KR" dirty="0"/>
              <a:t> 20 C : Planck and Einstein showed particle-like behavior of light.</a:t>
            </a:r>
          </a:p>
          <a:p>
            <a:endParaRPr lang="en-US" altLang="ko-KR" dirty="0"/>
          </a:p>
          <a:p>
            <a:r>
              <a:rPr lang="ko-KR" altLang="en-US" b="1" dirty="0"/>
              <a:t>현재</a:t>
            </a:r>
            <a:r>
              <a:rPr lang="en-US" altLang="ko-KR" b="1" dirty="0"/>
              <a:t>: </a:t>
            </a:r>
            <a:r>
              <a:rPr lang="ko-KR" altLang="en-US" b="1" dirty="0"/>
              <a:t>빛은 입자와 파동의 성질을 동시에 가진다고 이해함</a:t>
            </a:r>
            <a:r>
              <a:rPr lang="en-US" altLang="ko-KR" b="1" dirty="0"/>
              <a:t>.</a:t>
            </a:r>
          </a:p>
          <a:p>
            <a:r>
              <a:rPr lang="en-US" altLang="ko-KR" b="1" dirty="0"/>
              <a:t> Now : Understand the light has both of characteristics.</a:t>
            </a:r>
          </a:p>
        </p:txBody>
      </p:sp>
      <p:sp>
        <p:nvSpPr>
          <p:cNvPr id="2" name="제목 1"/>
          <p:cNvSpPr>
            <a:spLocks noGrp="1"/>
          </p:cNvSpPr>
          <p:nvPr>
            <p:ph type="title" idx="4294967295"/>
          </p:nvPr>
        </p:nvSpPr>
        <p:spPr>
          <a:xfrm>
            <a:off x="15323" y="44624"/>
            <a:ext cx="7886700" cy="687611"/>
          </a:xfrm>
        </p:spPr>
        <p:txBody>
          <a:bodyPr>
            <a:normAutofit fontScale="90000"/>
          </a:bodyPr>
          <a:lstStyle/>
          <a:p>
            <a:r>
              <a:rPr lang="en-US" altLang="ko-KR" sz="3200" dirty="0"/>
              <a:t>Light is particle or wave ?</a:t>
            </a:r>
            <a:br>
              <a:rPr lang="en-US" altLang="ko-KR" sz="3200" dirty="0"/>
            </a:br>
            <a:r>
              <a:rPr lang="ko-KR" altLang="en-US" sz="3200" dirty="0"/>
              <a:t>빛은 입자인가</a:t>
            </a:r>
            <a:r>
              <a:rPr lang="en-US" altLang="ko-KR" sz="3200" dirty="0"/>
              <a:t>, </a:t>
            </a:r>
            <a:r>
              <a:rPr lang="ko-KR" altLang="en-US" sz="3200" dirty="0"/>
              <a:t>파동인가</a:t>
            </a:r>
            <a:r>
              <a:rPr lang="en-US" altLang="ko-KR" sz="3200" dirty="0"/>
              <a:t>?</a:t>
            </a:r>
            <a:endParaRPr lang="ko-KR" altLang="en-US" sz="3200" dirty="0"/>
          </a:p>
        </p:txBody>
      </p:sp>
      <p:pic>
        <p:nvPicPr>
          <p:cNvPr id="12" name="Picture 6" descr="http://www.sikhnet.com/files/news/2013/01-January/Wave-partic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2522" y="2239060"/>
            <a:ext cx="4914900" cy="27813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Wave or particle cartoon"/>
          <p:cNvPicPr>
            <a:picLocks noChangeAspect="1" noChangeArrowheads="1"/>
          </p:cNvPicPr>
          <p:nvPr/>
        </p:nvPicPr>
        <p:blipFill>
          <a:blip r:embed="rId3" cstate="print"/>
          <a:srcRect/>
          <a:stretch>
            <a:fillRect/>
          </a:stretch>
        </p:blipFill>
        <p:spPr bwMode="auto">
          <a:xfrm>
            <a:off x="1907704" y="2175590"/>
            <a:ext cx="4352925" cy="3143250"/>
          </a:xfrm>
          <a:prstGeom prst="rect">
            <a:avLst/>
          </a:prstGeom>
          <a:noFill/>
        </p:spPr>
      </p:pic>
    </p:spTree>
    <p:extLst>
      <p:ext uri="{BB962C8B-B14F-4D97-AF65-F5344CB8AC3E}">
        <p14:creationId xmlns:p14="http://schemas.microsoft.com/office/powerpoint/2010/main" val="269052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102322" y="44624"/>
            <a:ext cx="5040312" cy="704850"/>
          </a:xfrm>
        </p:spPr>
        <p:txBody>
          <a:bodyPr>
            <a:noAutofit/>
          </a:bodyPr>
          <a:lstStyle/>
          <a:p>
            <a:pPr algn="l"/>
            <a:r>
              <a:rPr lang="en-US" altLang="ko-KR" sz="3200" b="1" dirty="0"/>
              <a:t>&lt;</a:t>
            </a:r>
            <a:r>
              <a:rPr lang="ko-KR" altLang="en-US" sz="3200" b="1" dirty="0"/>
              <a:t>빛의 두 얼굴</a:t>
            </a:r>
            <a:r>
              <a:rPr lang="en-US" altLang="ko-KR" sz="3200" b="1" dirty="0"/>
              <a:t>&gt; </a:t>
            </a:r>
            <a:r>
              <a:rPr lang="ko-KR" altLang="en-US" sz="3200" b="1" dirty="0"/>
              <a:t>정리</a:t>
            </a:r>
          </a:p>
        </p:txBody>
      </p:sp>
      <p:sp>
        <p:nvSpPr>
          <p:cNvPr id="16" name="제목 1"/>
          <p:cNvSpPr txBox="1">
            <a:spLocks/>
          </p:cNvSpPr>
          <p:nvPr/>
        </p:nvSpPr>
        <p:spPr>
          <a:xfrm>
            <a:off x="683568" y="2996952"/>
            <a:ext cx="8013735" cy="706090"/>
          </a:xfrm>
          <a:prstGeom prst="rect">
            <a:avLst/>
          </a:prstGeom>
        </p:spPr>
        <p:txBody>
          <a:bodyPr vert="horz" lIns="91440" tIns="45720" rIns="91440" bIns="45720" rtlCol="0" anchor="ctr">
            <a:noAutofit/>
          </a:bodyPr>
          <a:lstStyle/>
          <a:p>
            <a:pPr marL="514350" marR="0" lvl="0" indent="-514350" algn="l" defTabSz="914400" rtl="0" eaLnBrk="1" fontAlgn="auto" latinLnBrk="1" hangingPunct="1">
              <a:lnSpc>
                <a:spcPct val="100000"/>
              </a:lnSpc>
              <a:spcBef>
                <a:spcPct val="0"/>
              </a:spcBef>
              <a:spcAft>
                <a:spcPts val="0"/>
              </a:spcAft>
              <a:buClrTx/>
              <a:buSzTx/>
              <a:buFontTx/>
              <a:buAutoNum type="arabicPeriod"/>
              <a:tabLst/>
              <a:defRPr/>
            </a:pPr>
            <a:r>
              <a:rPr lang="ko-KR" altLang="en-US" sz="2000" dirty="0" err="1">
                <a:latin typeface="+mj-lt"/>
                <a:ea typeface="+mj-ea"/>
                <a:cs typeface="+mj-cs"/>
              </a:rPr>
              <a:t>뉴튼</a:t>
            </a:r>
            <a:r>
              <a:rPr lang="ko-KR" altLang="en-US" sz="2000" dirty="0">
                <a:latin typeface="+mj-lt"/>
                <a:ea typeface="+mj-ea"/>
                <a:cs typeface="+mj-cs"/>
              </a:rPr>
              <a:t> 역학과 전자기 이론으로 대표되는 </a:t>
            </a:r>
            <a:r>
              <a:rPr lang="en-US" altLang="ko-KR" sz="2000" dirty="0">
                <a:latin typeface="+mj-lt"/>
                <a:ea typeface="+mj-ea"/>
                <a:cs typeface="+mj-cs"/>
              </a:rPr>
              <a:t>_____</a:t>
            </a:r>
            <a:r>
              <a:rPr lang="ko-KR" altLang="en-US" sz="2000" dirty="0">
                <a:latin typeface="+mj-lt"/>
                <a:ea typeface="+mj-ea"/>
                <a:cs typeface="+mj-cs"/>
              </a:rPr>
              <a:t> 물리학은 그 놀라운 성공에도 불구하고 </a:t>
            </a:r>
            <a:r>
              <a:rPr lang="en-US" altLang="ko-KR" sz="2000" dirty="0">
                <a:latin typeface="+mj-lt"/>
                <a:ea typeface="+mj-ea"/>
                <a:cs typeface="+mj-cs"/>
              </a:rPr>
              <a:t>_____</a:t>
            </a:r>
            <a:r>
              <a:rPr lang="ko-KR" altLang="en-US" sz="2000" dirty="0">
                <a:latin typeface="+mj-lt"/>
                <a:ea typeface="+mj-ea"/>
                <a:cs typeface="+mj-cs"/>
              </a:rPr>
              <a:t>의 안정성을 설명해주지 못하고 있었다</a:t>
            </a:r>
            <a:r>
              <a:rPr lang="en-US" altLang="ko-KR" sz="2000" dirty="0">
                <a:latin typeface="+mj-lt"/>
                <a:ea typeface="+mj-ea"/>
                <a:cs typeface="+mj-cs"/>
              </a:rPr>
              <a:t>.  </a:t>
            </a:r>
          </a:p>
          <a:p>
            <a:pPr marL="514350" marR="0" lvl="0" indent="-514350" algn="l" defTabSz="914400" rtl="0" eaLnBrk="1" fontAlgn="auto" latinLnBrk="1" hangingPunct="1">
              <a:lnSpc>
                <a:spcPct val="100000"/>
              </a:lnSpc>
              <a:spcBef>
                <a:spcPct val="0"/>
              </a:spcBef>
              <a:spcAft>
                <a:spcPts val="0"/>
              </a:spcAft>
              <a:buClrTx/>
              <a:buSzTx/>
              <a:buFontTx/>
              <a:buAutoNum type="arabicPeriod"/>
              <a:tabLst/>
              <a:defRPr/>
            </a:pPr>
            <a:endParaRPr lang="en-US" altLang="ko-KR" sz="2000" dirty="0">
              <a:latin typeface="+mj-lt"/>
              <a:ea typeface="+mj-ea"/>
              <a:cs typeface="+mj-cs"/>
            </a:endParaRPr>
          </a:p>
          <a:p>
            <a:pPr marL="514350" marR="0" lvl="0" indent="-514350" algn="l" defTabSz="914400" rtl="0" eaLnBrk="1" fontAlgn="auto" latinLnBrk="1" hangingPunct="1">
              <a:lnSpc>
                <a:spcPct val="100000"/>
              </a:lnSpc>
              <a:spcBef>
                <a:spcPct val="0"/>
              </a:spcBef>
              <a:spcAft>
                <a:spcPts val="0"/>
              </a:spcAft>
              <a:buClrTx/>
              <a:buSzTx/>
              <a:buFontTx/>
              <a:buAutoNum type="arabicPeriod"/>
              <a:tabLst/>
              <a:defRPr/>
            </a:pPr>
            <a:r>
              <a:rPr lang="ko-KR" altLang="en-US" sz="2000" dirty="0">
                <a:latin typeface="+mj-lt"/>
                <a:ea typeface="+mj-ea"/>
                <a:cs typeface="+mj-cs"/>
              </a:rPr>
              <a:t>빛의 정체가 무엇인가에 관해서 많은 논란이 있어왔다</a:t>
            </a:r>
            <a:r>
              <a:rPr lang="en-US" altLang="ko-KR" sz="2000" dirty="0">
                <a:latin typeface="+mj-lt"/>
                <a:ea typeface="+mj-ea"/>
                <a:cs typeface="+mj-cs"/>
              </a:rPr>
              <a:t>. </a:t>
            </a:r>
            <a:r>
              <a:rPr lang="ko-KR" altLang="en-US" sz="2000" dirty="0" err="1">
                <a:latin typeface="+mj-lt"/>
                <a:ea typeface="+mj-ea"/>
                <a:cs typeface="+mj-cs"/>
              </a:rPr>
              <a:t>물결파나</a:t>
            </a:r>
            <a:r>
              <a:rPr lang="ko-KR" altLang="en-US" sz="2000" dirty="0">
                <a:latin typeface="+mj-lt"/>
                <a:ea typeface="+mj-ea"/>
                <a:cs typeface="+mj-cs"/>
              </a:rPr>
              <a:t> 소리처럼 간섭을 하는 현상을 볼 때는 빛이 전자기 </a:t>
            </a:r>
            <a:r>
              <a:rPr lang="en-US" altLang="ko-KR" sz="2000" dirty="0">
                <a:latin typeface="+mj-lt"/>
                <a:ea typeface="+mj-ea"/>
                <a:cs typeface="+mj-cs"/>
              </a:rPr>
              <a:t>_____</a:t>
            </a:r>
            <a:r>
              <a:rPr lang="ko-KR" altLang="en-US" sz="2000" dirty="0">
                <a:latin typeface="+mj-lt"/>
                <a:ea typeface="+mj-ea"/>
                <a:cs typeface="+mj-cs"/>
              </a:rPr>
              <a:t>임이 확실해 보였다</a:t>
            </a:r>
            <a:r>
              <a:rPr lang="en-US" altLang="ko-KR" sz="2000" dirty="0">
                <a:latin typeface="+mj-lt"/>
                <a:ea typeface="+mj-ea"/>
                <a:cs typeface="+mj-cs"/>
              </a:rPr>
              <a:t>. </a:t>
            </a:r>
            <a:r>
              <a:rPr lang="ko-KR" altLang="en-US" sz="2000" dirty="0">
                <a:latin typeface="+mj-lt"/>
                <a:ea typeface="+mj-ea"/>
                <a:cs typeface="+mj-cs"/>
              </a:rPr>
              <a:t>하지만</a:t>
            </a:r>
            <a:r>
              <a:rPr lang="en-US" altLang="ko-KR" sz="2000" dirty="0">
                <a:latin typeface="+mj-lt"/>
                <a:ea typeface="+mj-ea"/>
                <a:cs typeface="+mj-cs"/>
              </a:rPr>
              <a:t>, </a:t>
            </a:r>
            <a:r>
              <a:rPr lang="ko-KR" altLang="en-US" sz="2000" dirty="0">
                <a:latin typeface="+mj-lt"/>
                <a:ea typeface="+mj-ea"/>
                <a:cs typeface="+mj-cs"/>
              </a:rPr>
              <a:t>뜨거운 온도에서 나오는 빛의 스펙트럼이나 광전효과를 설명하기 위해서는 빛이 </a:t>
            </a:r>
            <a:r>
              <a:rPr lang="en-US" altLang="ko-KR" sz="2000" dirty="0">
                <a:latin typeface="+mj-lt"/>
                <a:ea typeface="+mj-ea"/>
                <a:cs typeface="+mj-cs"/>
              </a:rPr>
              <a:t>____</a:t>
            </a:r>
            <a:r>
              <a:rPr lang="ko-KR" altLang="en-US" sz="2000" dirty="0">
                <a:latin typeface="+mj-lt"/>
                <a:ea typeface="+mj-ea"/>
                <a:cs typeface="+mj-cs"/>
              </a:rPr>
              <a:t>라고 보아야만 했다</a:t>
            </a:r>
            <a:r>
              <a:rPr lang="en-US" altLang="ko-KR" sz="2000" dirty="0">
                <a:latin typeface="+mj-lt"/>
                <a:ea typeface="+mj-ea"/>
                <a:cs typeface="+mj-cs"/>
              </a:rPr>
              <a:t>. </a:t>
            </a:r>
          </a:p>
          <a:p>
            <a:pPr marL="514350" marR="0" lvl="0" indent="-514350" algn="l" defTabSz="914400" rtl="0" eaLnBrk="1" fontAlgn="auto" latinLnBrk="1" hangingPunct="1">
              <a:lnSpc>
                <a:spcPct val="100000"/>
              </a:lnSpc>
              <a:spcBef>
                <a:spcPct val="0"/>
              </a:spcBef>
              <a:spcAft>
                <a:spcPts val="0"/>
              </a:spcAft>
              <a:buClrTx/>
              <a:buSzTx/>
              <a:buFontTx/>
              <a:buAutoNum type="arabicPeriod"/>
              <a:tabLst/>
              <a:defRPr/>
            </a:pPr>
            <a:endParaRPr lang="en-US" altLang="ko-KR" sz="2000" dirty="0">
              <a:latin typeface="+mj-lt"/>
              <a:ea typeface="+mj-ea"/>
              <a:cs typeface="+mj-cs"/>
            </a:endParaRPr>
          </a:p>
          <a:p>
            <a:pPr marL="514350" marR="0" lvl="0" indent="-514350" algn="l" defTabSz="914400" rtl="0" eaLnBrk="1" fontAlgn="auto" latinLnBrk="1" hangingPunct="1">
              <a:lnSpc>
                <a:spcPct val="100000"/>
              </a:lnSpc>
              <a:spcBef>
                <a:spcPct val="0"/>
              </a:spcBef>
              <a:spcAft>
                <a:spcPts val="0"/>
              </a:spcAft>
              <a:buClrTx/>
              <a:buSzTx/>
              <a:buFontTx/>
              <a:buAutoNum type="arabicPeriod"/>
              <a:tabLst/>
              <a:defRPr/>
            </a:pPr>
            <a:r>
              <a:rPr lang="ko-KR" altLang="en-US" sz="2000" dirty="0">
                <a:latin typeface="+mj-lt"/>
                <a:ea typeface="+mj-ea"/>
                <a:cs typeface="+mj-cs"/>
              </a:rPr>
              <a:t>현대에 와서는 빛이 입자와 파동의 성질을 동시에 지닌 기묘한 것이라고 결론을 내리게 되었다</a:t>
            </a:r>
            <a:r>
              <a:rPr lang="en-US" altLang="ko-KR" sz="2000" dirty="0">
                <a:latin typeface="+mj-lt"/>
                <a:ea typeface="+mj-ea"/>
                <a:cs typeface="+mj-cs"/>
              </a:rPr>
              <a:t>. </a:t>
            </a:r>
            <a:endParaRPr kumimoji="0" lang="ko-KR" altLang="en-US" sz="2000" i="0" u="none" strike="noStrike" kern="1200" cap="none" spc="0" normalizeH="0" baseline="0" noProof="0" dirty="0">
              <a:ln>
                <a:noFill/>
              </a:ln>
              <a:solidFill>
                <a:schemeClr val="tx1"/>
              </a:solidFill>
              <a:effectLst/>
              <a:uLnTx/>
              <a:uFillTx/>
              <a:latin typeface="+mj-lt"/>
              <a:ea typeface="+mj-ea"/>
              <a:cs typeface="+mj-cs"/>
            </a:endParaRPr>
          </a:p>
        </p:txBody>
      </p:sp>
      <p:sp>
        <p:nvSpPr>
          <p:cNvPr id="8" name="직사각형 7">
            <a:hlinkClick r:id="rId2"/>
          </p:cNvPr>
          <p:cNvSpPr/>
          <p:nvPr/>
        </p:nvSpPr>
        <p:spPr>
          <a:xfrm>
            <a:off x="5748642" y="1616504"/>
            <a:ext cx="728670" cy="400110"/>
          </a:xfrm>
          <a:prstGeom prst="rect">
            <a:avLst/>
          </a:prstGeom>
        </p:spPr>
        <p:txBody>
          <a:bodyPr wrap="square">
            <a:spAutoFit/>
          </a:bodyPr>
          <a:lstStyle/>
          <a:p>
            <a:r>
              <a:rPr lang="ko-KR" altLang="en-US" sz="2000" dirty="0">
                <a:solidFill>
                  <a:srgbClr val="FF0000"/>
                </a:solidFill>
              </a:rPr>
              <a:t>고전</a:t>
            </a:r>
          </a:p>
        </p:txBody>
      </p:sp>
      <p:sp>
        <p:nvSpPr>
          <p:cNvPr id="9" name="직사각형 8">
            <a:hlinkClick r:id="rId2"/>
          </p:cNvPr>
          <p:cNvSpPr/>
          <p:nvPr/>
        </p:nvSpPr>
        <p:spPr>
          <a:xfrm>
            <a:off x="3779912" y="1930610"/>
            <a:ext cx="1368152" cy="400110"/>
          </a:xfrm>
          <a:prstGeom prst="rect">
            <a:avLst/>
          </a:prstGeom>
        </p:spPr>
        <p:txBody>
          <a:bodyPr wrap="square">
            <a:spAutoFit/>
          </a:bodyPr>
          <a:lstStyle/>
          <a:p>
            <a:r>
              <a:rPr lang="ko-KR" altLang="en-US" sz="2000" dirty="0">
                <a:solidFill>
                  <a:srgbClr val="FF0000"/>
                </a:solidFill>
              </a:rPr>
              <a:t>원자</a:t>
            </a:r>
          </a:p>
        </p:txBody>
      </p:sp>
      <p:sp>
        <p:nvSpPr>
          <p:cNvPr id="10" name="직사각형 9">
            <a:hlinkClick r:id="rId2"/>
          </p:cNvPr>
          <p:cNvSpPr/>
          <p:nvPr/>
        </p:nvSpPr>
        <p:spPr>
          <a:xfrm>
            <a:off x="5649220" y="3757260"/>
            <a:ext cx="1656184" cy="400110"/>
          </a:xfrm>
          <a:prstGeom prst="rect">
            <a:avLst/>
          </a:prstGeom>
        </p:spPr>
        <p:txBody>
          <a:bodyPr wrap="square">
            <a:spAutoFit/>
          </a:bodyPr>
          <a:lstStyle/>
          <a:p>
            <a:r>
              <a:rPr lang="ko-KR" altLang="en-US" sz="2000" dirty="0">
                <a:solidFill>
                  <a:srgbClr val="FF0000"/>
                </a:solidFill>
              </a:rPr>
              <a:t>입자</a:t>
            </a:r>
          </a:p>
        </p:txBody>
      </p:sp>
      <p:sp>
        <p:nvSpPr>
          <p:cNvPr id="13" name="직사각형 12">
            <a:hlinkClick r:id="rId2"/>
          </p:cNvPr>
          <p:cNvSpPr/>
          <p:nvPr/>
        </p:nvSpPr>
        <p:spPr>
          <a:xfrm>
            <a:off x="7020272" y="3149942"/>
            <a:ext cx="1656184" cy="400110"/>
          </a:xfrm>
          <a:prstGeom prst="rect">
            <a:avLst/>
          </a:prstGeom>
        </p:spPr>
        <p:txBody>
          <a:bodyPr wrap="square">
            <a:spAutoFit/>
          </a:bodyPr>
          <a:lstStyle/>
          <a:p>
            <a:r>
              <a:rPr lang="ko-KR" altLang="en-US" sz="2000" dirty="0">
                <a:solidFill>
                  <a:srgbClr val="FF0000"/>
                </a:solidFill>
              </a:rPr>
              <a:t>파동</a:t>
            </a:r>
          </a:p>
        </p:txBody>
      </p:sp>
    </p:spTree>
    <p:extLst>
      <p:ext uri="{BB962C8B-B14F-4D97-AF65-F5344CB8AC3E}">
        <p14:creationId xmlns:p14="http://schemas.microsoft.com/office/powerpoint/2010/main" val="1316867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102322" y="44624"/>
            <a:ext cx="8934174" cy="704850"/>
          </a:xfrm>
        </p:spPr>
        <p:txBody>
          <a:bodyPr>
            <a:noAutofit/>
          </a:bodyPr>
          <a:lstStyle/>
          <a:p>
            <a:pPr algn="l"/>
            <a:r>
              <a:rPr lang="en-US" altLang="ko-KR" sz="3200" b="1" dirty="0"/>
              <a:t>Summary : Two faces of light</a:t>
            </a:r>
            <a:endParaRPr lang="ko-KR" altLang="en-US" sz="3200" b="1" dirty="0"/>
          </a:p>
        </p:txBody>
      </p:sp>
      <p:sp>
        <p:nvSpPr>
          <p:cNvPr id="16" name="제목 1"/>
          <p:cNvSpPr txBox="1">
            <a:spLocks/>
          </p:cNvSpPr>
          <p:nvPr/>
        </p:nvSpPr>
        <p:spPr>
          <a:xfrm>
            <a:off x="611560" y="3030345"/>
            <a:ext cx="8013735" cy="706090"/>
          </a:xfrm>
          <a:prstGeom prst="rect">
            <a:avLst/>
          </a:prstGeom>
        </p:spPr>
        <p:txBody>
          <a:bodyPr vert="horz" lIns="91440" tIns="45720" rIns="91440" bIns="45720" rtlCol="0" anchor="ctr">
            <a:noAutofit/>
          </a:bodyPr>
          <a:lstStyle/>
          <a:p>
            <a:pPr marL="514350" indent="-514350">
              <a:spcBef>
                <a:spcPct val="0"/>
              </a:spcBef>
              <a:buFontTx/>
              <a:buAutoNum type="arabicPeriod"/>
              <a:defRPr/>
            </a:pPr>
            <a:r>
              <a:rPr lang="en-US" altLang="ko-KR" sz="2000" u="sng" dirty="0">
                <a:solidFill>
                  <a:srgbClr val="212121"/>
                </a:solidFill>
                <a:ea typeface="inherit"/>
              </a:rPr>
              <a:t>Classical physics</a:t>
            </a:r>
            <a:r>
              <a:rPr lang="en-US" altLang="ko-KR" sz="2000" dirty="0">
                <a:solidFill>
                  <a:srgbClr val="212121"/>
                </a:solidFill>
                <a:ea typeface="inherit"/>
              </a:rPr>
              <a:t>, represented by Newtonian mechanics and electromagnetic theory, failed to account for </a:t>
            </a:r>
            <a:r>
              <a:rPr lang="en-US" altLang="ko-KR" sz="2000" u="sng" dirty="0">
                <a:solidFill>
                  <a:srgbClr val="212121"/>
                </a:solidFill>
                <a:ea typeface="inherit"/>
              </a:rPr>
              <a:t>atomic</a:t>
            </a:r>
            <a:r>
              <a:rPr lang="en-US" altLang="ko-KR" sz="2000" dirty="0">
                <a:solidFill>
                  <a:srgbClr val="212121"/>
                </a:solidFill>
                <a:ea typeface="inherit"/>
              </a:rPr>
              <a:t> stability despite its remarkable success.</a:t>
            </a:r>
            <a:r>
              <a:rPr lang="en-US" altLang="ko-KR" sz="800" dirty="0"/>
              <a:t> </a:t>
            </a:r>
          </a:p>
          <a:p>
            <a:pPr marL="514350" indent="-514350">
              <a:spcBef>
                <a:spcPct val="0"/>
              </a:spcBef>
              <a:buFontTx/>
              <a:buAutoNum type="arabicPeriod"/>
              <a:defRPr/>
            </a:pPr>
            <a:endParaRPr lang="en-US" altLang="ko-KR" sz="2000" dirty="0">
              <a:ea typeface="+mj-ea"/>
              <a:cs typeface="+mj-cs"/>
            </a:endParaRPr>
          </a:p>
          <a:p>
            <a:pPr marL="514350" lvl="0" indent="-514350">
              <a:spcBef>
                <a:spcPct val="0"/>
              </a:spcBef>
              <a:buFontTx/>
              <a:buAutoNum type="arabicPeriod"/>
              <a:defRPr/>
            </a:pPr>
            <a:r>
              <a:rPr lang="en-US" altLang="ko-KR" sz="2000" dirty="0">
                <a:ea typeface="+mj-ea"/>
                <a:cs typeface="+mj-cs"/>
              </a:rPr>
              <a:t>There has been much controversy as to what the identity of light is. Looking at the phenomenon of interfering like wave or sound, it seemed certain that the light was an </a:t>
            </a:r>
            <a:r>
              <a:rPr lang="en-US" altLang="ko-KR" sz="2000" u="sng" dirty="0">
                <a:ea typeface="+mj-ea"/>
                <a:cs typeface="+mj-cs"/>
              </a:rPr>
              <a:t>electromagnetic wave</a:t>
            </a:r>
            <a:r>
              <a:rPr lang="en-US" altLang="ko-KR" sz="2000" dirty="0">
                <a:ea typeface="+mj-ea"/>
                <a:cs typeface="+mj-cs"/>
              </a:rPr>
              <a:t>. However, in order to account for the spectrum of light coming out of hot temperatures and the photoelectric effect, the light had to be seen as </a:t>
            </a:r>
            <a:r>
              <a:rPr lang="en-US" altLang="ko-KR" sz="2000" u="sng" dirty="0">
                <a:ea typeface="+mj-ea"/>
                <a:cs typeface="+mj-cs"/>
              </a:rPr>
              <a:t>particles</a:t>
            </a:r>
            <a:r>
              <a:rPr lang="en-US" altLang="ko-KR" sz="2000" dirty="0">
                <a:ea typeface="+mj-ea"/>
                <a:cs typeface="+mj-cs"/>
              </a:rPr>
              <a:t>. </a:t>
            </a:r>
          </a:p>
          <a:p>
            <a:pPr marL="514350" marR="0" lvl="0" indent="-514350" algn="l" defTabSz="914400" rtl="0" eaLnBrk="1" fontAlgn="auto" latinLnBrk="1" hangingPunct="1">
              <a:lnSpc>
                <a:spcPct val="100000"/>
              </a:lnSpc>
              <a:spcBef>
                <a:spcPct val="0"/>
              </a:spcBef>
              <a:spcAft>
                <a:spcPts val="0"/>
              </a:spcAft>
              <a:buClrTx/>
              <a:buSzTx/>
              <a:buFontTx/>
              <a:buAutoNum type="arabicPeriod"/>
              <a:tabLst/>
              <a:defRPr/>
            </a:pPr>
            <a:endParaRPr lang="en-US" altLang="ko-KR" sz="2000" dirty="0">
              <a:ea typeface="+mj-ea"/>
              <a:cs typeface="+mj-cs"/>
            </a:endParaRPr>
          </a:p>
          <a:p>
            <a:pPr marL="514350" lvl="0" indent="-514350">
              <a:spcBef>
                <a:spcPct val="0"/>
              </a:spcBef>
              <a:buFontTx/>
              <a:buAutoNum type="arabicPeriod"/>
              <a:defRPr/>
            </a:pPr>
            <a:r>
              <a:rPr lang="en-US" altLang="ko-KR" sz="2000" dirty="0">
                <a:ea typeface="+mj-ea"/>
                <a:cs typeface="+mj-cs"/>
              </a:rPr>
              <a:t>In modern times, it was concluded that light is a strange thing with both particle and wave nature. </a:t>
            </a:r>
            <a:endParaRPr kumimoji="0" lang="ko-KR" altLang="en-US" sz="2000" i="0" u="none" strike="noStrike" kern="1200" cap="none" spc="0" normalizeH="0" baseline="0" noProof="0" dirty="0">
              <a:ln>
                <a:noFill/>
              </a:ln>
              <a:solidFill>
                <a:schemeClr val="tx1"/>
              </a:solidFill>
              <a:effectLst/>
              <a:uLnTx/>
              <a:uFillTx/>
              <a:ea typeface="+mj-ea"/>
              <a:cs typeface="+mj-cs"/>
            </a:endParaRPr>
          </a:p>
        </p:txBody>
      </p:sp>
    </p:spTree>
    <p:extLst>
      <p:ext uri="{BB962C8B-B14F-4D97-AF65-F5344CB8AC3E}">
        <p14:creationId xmlns:p14="http://schemas.microsoft.com/office/powerpoint/2010/main" val="2380270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graphics8.nytimes.com/images/2006/12/03/books/YAGO600SPAN.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0"/>
            <a:ext cx="9150091"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제목 1"/>
          <p:cNvSpPr>
            <a:spLocks noGrp="1"/>
          </p:cNvSpPr>
          <p:nvPr>
            <p:ph type="title"/>
          </p:nvPr>
        </p:nvSpPr>
        <p:spPr>
          <a:xfrm>
            <a:off x="0" y="0"/>
            <a:ext cx="9144000" cy="2780928"/>
          </a:xfrm>
          <a:solidFill>
            <a:srgbClr val="000000">
              <a:alpha val="43137"/>
            </a:srgbClr>
          </a:solidFill>
        </p:spPr>
        <p:txBody>
          <a:bodyPr>
            <a:noAutofit/>
            <a:scene3d>
              <a:camera prst="orthographicFront"/>
              <a:lightRig rig="soft" dir="tl">
                <a:rot lat="0" lon="0" rev="0"/>
              </a:lightRig>
            </a:scene3d>
            <a:sp3d contourW="25400" prstMaterial="matte">
              <a:contourClr>
                <a:schemeClr val="accent2">
                  <a:tint val="20000"/>
                </a:schemeClr>
              </a:contourClr>
            </a:sp3d>
          </a:bodyPr>
          <a:lstStyle/>
          <a:p>
            <a:pPr algn="ctr"/>
            <a:br>
              <a:rPr lang="en-US" altLang="ko-KR" sz="2800" b="1" spc="50" dirty="0">
                <a:ln w="11430">
                  <a:noFill/>
                </a:ln>
              </a:rPr>
            </a:br>
            <a:r>
              <a:rPr lang="en-US" altLang="ko-KR" sz="3600" b="1" spc="50" dirty="0">
                <a:ln w="11430">
                  <a:solidFill>
                    <a:schemeClr val="bg1"/>
                  </a:solidFill>
                </a:ln>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2. Quantum Physics </a:t>
            </a:r>
            <a:r>
              <a:rPr lang="en-US" altLang="ko-KR" sz="3600" b="1" spc="50">
                <a:ln w="11430">
                  <a:solidFill>
                    <a:schemeClr val="bg1"/>
                  </a:solidFill>
                </a:ln>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a:t>
            </a:r>
            <a:br>
              <a:rPr lang="en-US" altLang="ko-KR" sz="3600" b="1" spc="50">
                <a:ln w="11430">
                  <a:solidFill>
                    <a:schemeClr val="bg1"/>
                  </a:solidFill>
                </a:ln>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br>
            <a:r>
              <a:rPr lang="en-US" altLang="ko-KR" sz="3600" b="1" spc="50">
                <a:ln w="11430">
                  <a:solidFill>
                    <a:schemeClr val="bg1"/>
                  </a:solidFill>
                </a:ln>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Two </a:t>
            </a:r>
            <a:r>
              <a:rPr lang="en-US" altLang="ko-KR" sz="3600" b="1" spc="50" dirty="0">
                <a:ln w="11430">
                  <a:solidFill>
                    <a:schemeClr val="bg1"/>
                  </a:solidFill>
                </a:ln>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faces of Electron </a:t>
            </a:r>
            <a:br>
              <a:rPr lang="en-US" altLang="ko-KR" sz="3600" b="1" spc="50" dirty="0">
                <a:ln w="11430">
                  <a:solidFill>
                    <a:schemeClr val="bg1"/>
                  </a:solidFill>
                </a:ln>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br>
            <a:r>
              <a:rPr lang="en-US" altLang="ko-KR" sz="3600" b="1" spc="50" dirty="0">
                <a:ln w="11430">
                  <a:solidFill>
                    <a:schemeClr val="bg1"/>
                  </a:solidFill>
                </a:ln>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2.</a:t>
            </a:r>
            <a:r>
              <a:rPr lang="ko-KR" altLang="en-US" sz="3600" b="1" spc="50" dirty="0">
                <a:ln w="11430">
                  <a:solidFill>
                    <a:schemeClr val="bg1"/>
                  </a:solidFill>
                </a:ln>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양자역학 </a:t>
            </a:r>
            <a:r>
              <a:rPr lang="en-US" altLang="ko-KR" sz="3600" b="1" spc="50" dirty="0">
                <a:ln w="11430">
                  <a:solidFill>
                    <a:schemeClr val="bg1"/>
                  </a:solidFill>
                </a:ln>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a:t>
            </a:r>
            <a:r>
              <a:rPr lang="ko-KR" altLang="en-US" sz="3600" b="1" spc="50" dirty="0">
                <a:ln w="11430">
                  <a:solidFill>
                    <a:schemeClr val="bg1"/>
                  </a:solidFill>
                </a:ln>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전자의 두 얼굴</a:t>
            </a:r>
            <a:endParaRPr lang="ko-KR" altLang="en-US" sz="3600" b="1" spc="50" dirty="0">
              <a:ln w="11430">
                <a:solidFill>
                  <a:schemeClr val="bg1"/>
                </a:solidFill>
              </a:ln>
              <a:solidFill>
                <a:schemeClr val="bg1"/>
              </a:solidFill>
            </a:endParaRPr>
          </a:p>
        </p:txBody>
      </p:sp>
    </p:spTree>
    <p:extLst>
      <p:ext uri="{BB962C8B-B14F-4D97-AF65-F5344CB8AC3E}">
        <p14:creationId xmlns:p14="http://schemas.microsoft.com/office/powerpoint/2010/main" val="2364338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2610669"/>
            <a:ext cx="2448272" cy="3392525"/>
          </a:xfrm>
          <a:prstGeom prst="rect">
            <a:avLst/>
          </a:prstGeom>
        </p:spPr>
      </p:pic>
      <p:sp>
        <p:nvSpPr>
          <p:cNvPr id="12" name="직사각형 11"/>
          <p:cNvSpPr/>
          <p:nvPr/>
        </p:nvSpPr>
        <p:spPr>
          <a:xfrm>
            <a:off x="3059832" y="5633862"/>
            <a:ext cx="2646878" cy="369332"/>
          </a:xfrm>
          <a:prstGeom prst="rect">
            <a:avLst/>
          </a:prstGeom>
        </p:spPr>
        <p:txBody>
          <a:bodyPr wrap="none">
            <a:spAutoFit/>
          </a:bodyPr>
          <a:lstStyle/>
          <a:p>
            <a:r>
              <a:rPr lang="en-US" altLang="ko-KR" dirty="0"/>
              <a:t>L. de Broglie, </a:t>
            </a:r>
            <a:r>
              <a:rPr lang="ko-KR" altLang="en-US" dirty="0"/>
              <a:t>드 </a:t>
            </a:r>
            <a:r>
              <a:rPr lang="ko-KR" altLang="en-US" dirty="0" err="1"/>
              <a:t>브로이</a:t>
            </a:r>
            <a:endParaRPr lang="ko-KR" altLang="en-US" dirty="0"/>
          </a:p>
        </p:txBody>
      </p:sp>
      <p:sp>
        <p:nvSpPr>
          <p:cNvPr id="7" name="모서리가 둥근 사각형 설명선 6"/>
          <p:cNvSpPr/>
          <p:nvPr/>
        </p:nvSpPr>
        <p:spPr>
          <a:xfrm>
            <a:off x="3275856" y="980728"/>
            <a:ext cx="5506436" cy="2448272"/>
          </a:xfrm>
          <a:prstGeom prst="wedgeRoundRectCallout">
            <a:avLst>
              <a:gd name="adj1" fmla="val -51326"/>
              <a:gd name="adj2" fmla="val 79008"/>
              <a:gd name="adj3" fmla="val 16667"/>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2400" dirty="0">
                <a:solidFill>
                  <a:srgbClr val="FFFF00"/>
                </a:solidFill>
              </a:rPr>
              <a:t>파동인줄 알았던 빛이 입자의 특성도 갖는다고</a:t>
            </a:r>
            <a:r>
              <a:rPr lang="en-US" altLang="ko-KR" sz="2400" dirty="0">
                <a:solidFill>
                  <a:srgbClr val="FFFF00"/>
                </a:solidFill>
              </a:rPr>
              <a:t>?</a:t>
            </a:r>
            <a:br>
              <a:rPr lang="en-US" altLang="ko-KR" sz="2400" dirty="0">
                <a:solidFill>
                  <a:srgbClr val="FFFF00"/>
                </a:solidFill>
              </a:rPr>
            </a:br>
            <a:r>
              <a:rPr lang="ko-KR" altLang="en-US" sz="2400" dirty="0">
                <a:solidFill>
                  <a:srgbClr val="FFFF00"/>
                </a:solidFill>
              </a:rPr>
              <a:t>그렇다면 입자임이 분명한 </a:t>
            </a:r>
            <a:r>
              <a:rPr lang="ko-KR" altLang="en-US" sz="2400" dirty="0" err="1">
                <a:solidFill>
                  <a:srgbClr val="FFFF00"/>
                </a:solidFill>
              </a:rPr>
              <a:t>전자같은</a:t>
            </a:r>
            <a:r>
              <a:rPr lang="ko-KR" altLang="en-US" sz="2400" dirty="0">
                <a:solidFill>
                  <a:srgbClr val="FFFF00"/>
                </a:solidFill>
              </a:rPr>
              <a:t> 녀석도 혹시 파동의 특성을 </a:t>
            </a:r>
            <a:r>
              <a:rPr lang="ko-KR" altLang="en-US" sz="2400" dirty="0" err="1">
                <a:solidFill>
                  <a:srgbClr val="FFFF00"/>
                </a:solidFill>
              </a:rPr>
              <a:t>갖는게</a:t>
            </a:r>
            <a:r>
              <a:rPr lang="ko-KR" altLang="en-US" sz="2400" dirty="0">
                <a:solidFill>
                  <a:srgbClr val="FFFF00"/>
                </a:solidFill>
              </a:rPr>
              <a:t> 아닐까</a:t>
            </a:r>
            <a:r>
              <a:rPr lang="en-US" altLang="ko-KR" sz="2400" dirty="0">
                <a:solidFill>
                  <a:srgbClr val="FFFF00"/>
                </a:solidFill>
              </a:rPr>
              <a:t>?</a:t>
            </a:r>
            <a:endParaRPr lang="ko-KR" altLang="en-US" sz="2400" dirty="0">
              <a:solidFill>
                <a:srgbClr val="FFFF00"/>
              </a:solidFill>
            </a:endParaRPr>
          </a:p>
        </p:txBody>
      </p:sp>
      <p:sp>
        <p:nvSpPr>
          <p:cNvPr id="2" name="TextBox 1"/>
          <p:cNvSpPr txBox="1"/>
          <p:nvPr/>
        </p:nvSpPr>
        <p:spPr>
          <a:xfrm>
            <a:off x="4067944" y="3977433"/>
            <a:ext cx="4968552" cy="923330"/>
          </a:xfrm>
          <a:prstGeom prst="rect">
            <a:avLst/>
          </a:prstGeom>
          <a:noFill/>
        </p:spPr>
        <p:txBody>
          <a:bodyPr wrap="square" rtlCol="0">
            <a:spAutoFit/>
          </a:bodyPr>
          <a:lstStyle/>
          <a:p>
            <a:r>
              <a:rPr lang="en-US" altLang="ko-KR" dirty="0"/>
              <a:t>If light which we’ve understood it was wave is particle, in the contrary a electron particle should be wave ?</a:t>
            </a:r>
            <a:endParaRPr lang="ko-KR" altLang="en-US" dirty="0"/>
          </a:p>
        </p:txBody>
      </p:sp>
    </p:spTree>
    <p:extLst>
      <p:ext uri="{BB962C8B-B14F-4D97-AF65-F5344CB8AC3E}">
        <p14:creationId xmlns:p14="http://schemas.microsoft.com/office/powerpoint/2010/main" val="3172071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0" y="139665"/>
            <a:ext cx="7886700" cy="570252"/>
          </a:xfrm>
        </p:spPr>
        <p:txBody>
          <a:bodyPr>
            <a:normAutofit fontScale="90000"/>
          </a:bodyPr>
          <a:lstStyle/>
          <a:p>
            <a:r>
              <a:rPr lang="en-US" altLang="ko-KR" sz="2800" dirty="0"/>
              <a:t>How about Electron ?</a:t>
            </a:r>
            <a:br>
              <a:rPr lang="en-US" altLang="ko-KR" sz="2800" dirty="0"/>
            </a:br>
            <a:r>
              <a:rPr lang="ko-KR" altLang="en-US" sz="2800" dirty="0"/>
              <a:t>전자 같은 입자의 경우에는 어떨까</a:t>
            </a:r>
            <a:r>
              <a:rPr lang="en-US" altLang="ko-KR" sz="2800" dirty="0"/>
              <a:t>?</a:t>
            </a:r>
            <a:endParaRPr lang="ko-KR" altLang="en-US" sz="2800" dirty="0"/>
          </a:p>
        </p:txBody>
      </p:sp>
      <p:pic>
        <p:nvPicPr>
          <p:cNvPr id="38924" name="Picture 12" descr="Electron interference"/>
          <p:cNvPicPr>
            <a:picLocks noChangeAspect="1" noChangeArrowheads="1"/>
          </p:cNvPicPr>
          <p:nvPr/>
        </p:nvPicPr>
        <p:blipFill>
          <a:blip r:embed="rId2" cstate="print"/>
          <a:srcRect/>
          <a:stretch>
            <a:fillRect/>
          </a:stretch>
        </p:blipFill>
        <p:spPr bwMode="auto">
          <a:xfrm>
            <a:off x="1403648" y="1268760"/>
            <a:ext cx="6296025" cy="2790825"/>
          </a:xfrm>
          <a:prstGeom prst="rect">
            <a:avLst/>
          </a:prstGeom>
          <a:noFill/>
        </p:spPr>
      </p:pic>
      <p:sp>
        <p:nvSpPr>
          <p:cNvPr id="14" name="직사각형 13"/>
          <p:cNvSpPr/>
          <p:nvPr/>
        </p:nvSpPr>
        <p:spPr>
          <a:xfrm>
            <a:off x="899592" y="4194885"/>
            <a:ext cx="1531188" cy="646331"/>
          </a:xfrm>
          <a:prstGeom prst="rect">
            <a:avLst/>
          </a:prstGeom>
        </p:spPr>
        <p:txBody>
          <a:bodyPr wrap="none">
            <a:spAutoFit/>
          </a:bodyPr>
          <a:lstStyle/>
          <a:p>
            <a:pPr algn="ctr"/>
            <a:r>
              <a:rPr lang="ko-KR" altLang="en-US" dirty="0"/>
              <a:t>전자총</a:t>
            </a:r>
            <a:endParaRPr lang="en-US" altLang="ko-KR" dirty="0"/>
          </a:p>
          <a:p>
            <a:pPr algn="ctr"/>
            <a:r>
              <a:rPr lang="en-US" altLang="ko-KR" dirty="0"/>
              <a:t>Electron Gun</a:t>
            </a:r>
            <a:endParaRPr lang="ko-KR" altLang="en-US" dirty="0"/>
          </a:p>
        </p:txBody>
      </p:sp>
      <p:sp>
        <p:nvSpPr>
          <p:cNvPr id="15" name="직사각형 14"/>
          <p:cNvSpPr/>
          <p:nvPr/>
        </p:nvSpPr>
        <p:spPr>
          <a:xfrm>
            <a:off x="3203848" y="3933056"/>
            <a:ext cx="5307863" cy="1477328"/>
          </a:xfrm>
          <a:prstGeom prst="rect">
            <a:avLst/>
          </a:prstGeom>
        </p:spPr>
        <p:txBody>
          <a:bodyPr wrap="none">
            <a:spAutoFit/>
          </a:bodyPr>
          <a:lstStyle/>
          <a:p>
            <a:r>
              <a:rPr lang="ko-KR" altLang="en-US" dirty="0"/>
              <a:t>서로 다른 전자끼리 간섭하는 것이 아니다</a:t>
            </a:r>
            <a:r>
              <a:rPr lang="en-US" altLang="ko-KR" dirty="0"/>
              <a:t>. </a:t>
            </a:r>
          </a:p>
          <a:p>
            <a:r>
              <a:rPr lang="en-US" altLang="ko-KR" dirty="0"/>
              <a:t>Electron doesn’t interfere each other.</a:t>
            </a:r>
          </a:p>
          <a:p>
            <a:endParaRPr lang="en-US" altLang="ko-KR" dirty="0"/>
          </a:p>
          <a:p>
            <a:pPr marL="285750" indent="-285750">
              <a:buFont typeface="Wingdings" panose="05000000000000000000" pitchFamily="2" charset="2"/>
              <a:buChar char="ü"/>
            </a:pPr>
            <a:r>
              <a:rPr lang="ko-KR" altLang="en-US" dirty="0"/>
              <a:t>하나의 전자가 동시에 두 개의 </a:t>
            </a:r>
            <a:r>
              <a:rPr lang="ko-KR" altLang="en-US" dirty="0" err="1"/>
              <a:t>슬릿을</a:t>
            </a:r>
            <a:r>
              <a:rPr lang="ko-KR" altLang="en-US" dirty="0"/>
              <a:t> 통과한다</a:t>
            </a:r>
            <a:r>
              <a:rPr lang="en-US" altLang="ko-KR" dirty="0"/>
              <a:t>!</a:t>
            </a:r>
          </a:p>
          <a:p>
            <a:pPr marL="285750" indent="-285750">
              <a:buFont typeface="Wingdings" panose="05000000000000000000" pitchFamily="2" charset="2"/>
              <a:buChar char="ü"/>
            </a:pPr>
            <a:r>
              <a:rPr lang="ko-KR" altLang="en-US" dirty="0"/>
              <a:t>전자도 자신만의 파장을 갖고 있다</a:t>
            </a:r>
            <a:r>
              <a:rPr lang="en-US" altLang="ko-KR" dirty="0"/>
              <a:t>.</a:t>
            </a:r>
            <a:endParaRPr lang="ko-KR" altLang="en-US" dirty="0"/>
          </a:p>
        </p:txBody>
      </p:sp>
      <p:sp>
        <p:nvSpPr>
          <p:cNvPr id="10" name="직사각형 9">
            <a:hlinkClick r:id="rId3"/>
          </p:cNvPr>
          <p:cNvSpPr/>
          <p:nvPr/>
        </p:nvSpPr>
        <p:spPr>
          <a:xfrm>
            <a:off x="107504" y="6029863"/>
            <a:ext cx="7488832" cy="646331"/>
          </a:xfrm>
          <a:prstGeom prst="rect">
            <a:avLst/>
          </a:prstGeom>
        </p:spPr>
        <p:txBody>
          <a:bodyPr wrap="square">
            <a:spAutoFit/>
          </a:bodyPr>
          <a:lstStyle/>
          <a:p>
            <a:r>
              <a:rPr lang="en-US" altLang="ko-KR" dirty="0">
                <a:hlinkClick r:id="rId3"/>
              </a:rPr>
              <a:t>http://phet.colorado.edu/en/simulation/quantum-wave-interference</a:t>
            </a:r>
            <a:endParaRPr lang="en-US" altLang="ko-KR" dirty="0"/>
          </a:p>
          <a:p>
            <a:r>
              <a:rPr lang="en-US" altLang="ko-KR" dirty="0">
                <a:hlinkClick r:id="rId4"/>
              </a:rPr>
              <a:t>https://www.youtube.com/watch?v=0MT1rRvXcVU</a:t>
            </a:r>
            <a:endParaRPr lang="ko-KR" altLang="en-US" dirty="0"/>
          </a:p>
        </p:txBody>
      </p:sp>
      <p:sp>
        <p:nvSpPr>
          <p:cNvPr id="4" name="TextBox 3"/>
          <p:cNvSpPr txBox="1"/>
          <p:nvPr/>
        </p:nvSpPr>
        <p:spPr>
          <a:xfrm>
            <a:off x="3918223" y="5350791"/>
            <a:ext cx="5019323" cy="646331"/>
          </a:xfrm>
          <a:prstGeom prst="rect">
            <a:avLst/>
          </a:prstGeom>
          <a:noFill/>
        </p:spPr>
        <p:txBody>
          <a:bodyPr wrap="none" rtlCol="0">
            <a:spAutoFit/>
          </a:bodyPr>
          <a:lstStyle/>
          <a:p>
            <a:r>
              <a:rPr lang="en-US" altLang="ko-KR" dirty="0"/>
              <a:t>One electron passes two slits at the same time.</a:t>
            </a:r>
          </a:p>
          <a:p>
            <a:r>
              <a:rPr lang="en-US" altLang="ko-KR" dirty="0"/>
              <a:t>Electron has own its wavelength.</a:t>
            </a:r>
            <a:endParaRPr lang="ko-KR" altLang="en-US" dirty="0"/>
          </a:p>
        </p:txBody>
      </p:sp>
      <p:sp>
        <p:nvSpPr>
          <p:cNvPr id="3" name="직사각형 2"/>
          <p:cNvSpPr/>
          <p:nvPr/>
        </p:nvSpPr>
        <p:spPr>
          <a:xfrm>
            <a:off x="3730327" y="948794"/>
            <a:ext cx="5413673" cy="369332"/>
          </a:xfrm>
          <a:prstGeom prst="rect">
            <a:avLst/>
          </a:prstGeom>
        </p:spPr>
        <p:txBody>
          <a:bodyPr wrap="square">
            <a:spAutoFit/>
          </a:bodyPr>
          <a:lstStyle/>
          <a:p>
            <a:r>
              <a:rPr lang="en-US" altLang="ko-KR" dirty="0">
                <a:hlinkClick r:id="rId5"/>
              </a:rPr>
              <a:t>https://www.youtube.com/watch?v=rsuOap06JhI</a:t>
            </a:r>
            <a:endParaRPr lang="ko-KR" altLang="en-US" dirty="0"/>
          </a:p>
        </p:txBody>
      </p:sp>
    </p:spTree>
    <p:extLst>
      <p:ext uri="{BB962C8B-B14F-4D97-AF65-F5344CB8AC3E}">
        <p14:creationId xmlns:p14="http://schemas.microsoft.com/office/powerpoint/2010/main" val="849958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0" y="0"/>
            <a:ext cx="7886700" cy="831627"/>
          </a:xfrm>
        </p:spPr>
        <p:txBody>
          <a:bodyPr>
            <a:noAutofit/>
          </a:bodyPr>
          <a:lstStyle/>
          <a:p>
            <a:r>
              <a:rPr lang="en-US" altLang="ko-KR" sz="3200" dirty="0"/>
              <a:t>Particle and wave simultaneously</a:t>
            </a:r>
            <a:br>
              <a:rPr lang="en-US" altLang="ko-KR" sz="3200" dirty="0"/>
            </a:br>
            <a:r>
              <a:rPr lang="ko-KR" altLang="en-US" sz="3200" dirty="0"/>
              <a:t>입자이면서 동시에 파동</a:t>
            </a:r>
            <a:r>
              <a:rPr lang="en-US" altLang="ko-KR" sz="3200" dirty="0"/>
              <a:t>?</a:t>
            </a:r>
            <a:endParaRPr lang="ko-KR" altLang="en-US" sz="3200" dirty="0"/>
          </a:p>
        </p:txBody>
      </p:sp>
      <p:sp>
        <p:nvSpPr>
          <p:cNvPr id="15" name="직사각형 14"/>
          <p:cNvSpPr/>
          <p:nvPr/>
        </p:nvSpPr>
        <p:spPr>
          <a:xfrm>
            <a:off x="215900" y="1057482"/>
            <a:ext cx="8917826" cy="1323439"/>
          </a:xfrm>
          <a:prstGeom prst="rect">
            <a:avLst/>
          </a:prstGeom>
        </p:spPr>
        <p:txBody>
          <a:bodyPr wrap="none">
            <a:spAutoFit/>
          </a:bodyPr>
          <a:lstStyle/>
          <a:p>
            <a:r>
              <a:rPr lang="en-US" altLang="ko-KR" sz="2000" dirty="0"/>
              <a:t>Light, electron, sound, atom, ball… Everything has particle-like and wave-like</a:t>
            </a:r>
          </a:p>
          <a:p>
            <a:r>
              <a:rPr lang="en-US" altLang="ko-KR" sz="2000" dirty="0"/>
              <a:t>characteristics simultaneously.                             - Luis, de Broglie </a:t>
            </a:r>
          </a:p>
          <a:p>
            <a:r>
              <a:rPr lang="ko-KR" altLang="en-US" sz="2000" dirty="0"/>
              <a:t>빛</a:t>
            </a:r>
            <a:r>
              <a:rPr lang="en-US" altLang="ko-KR" sz="2000" dirty="0"/>
              <a:t>, </a:t>
            </a:r>
            <a:r>
              <a:rPr lang="ko-KR" altLang="en-US" sz="2000" dirty="0"/>
              <a:t>전자</a:t>
            </a:r>
            <a:r>
              <a:rPr lang="en-US" altLang="ko-KR" sz="2000" dirty="0"/>
              <a:t>, </a:t>
            </a:r>
            <a:r>
              <a:rPr lang="ko-KR" altLang="en-US" sz="2000" dirty="0"/>
              <a:t>소리</a:t>
            </a:r>
            <a:r>
              <a:rPr lang="en-US" altLang="ko-KR" sz="2000" dirty="0"/>
              <a:t>, </a:t>
            </a:r>
            <a:r>
              <a:rPr lang="ko-KR" altLang="en-US" sz="2000" dirty="0"/>
              <a:t>원자</a:t>
            </a:r>
            <a:r>
              <a:rPr lang="en-US" altLang="ko-KR" sz="2000" dirty="0"/>
              <a:t>, </a:t>
            </a:r>
            <a:r>
              <a:rPr lang="ko-KR" altLang="en-US" sz="2000" dirty="0"/>
              <a:t>공</a:t>
            </a:r>
            <a:r>
              <a:rPr lang="en-US" altLang="ko-KR" sz="2000" dirty="0"/>
              <a:t>… </a:t>
            </a:r>
            <a:r>
              <a:rPr lang="ko-KR" altLang="en-US" sz="2000" dirty="0"/>
              <a:t>모든 것은 입자적인 특성과 파동적인 특성을 </a:t>
            </a:r>
            <a:endParaRPr lang="en-US" altLang="ko-KR" sz="2000" dirty="0"/>
          </a:p>
          <a:p>
            <a:r>
              <a:rPr lang="ko-KR" altLang="en-US" sz="2000" dirty="0"/>
              <a:t>동시에 지닌다</a:t>
            </a:r>
            <a:r>
              <a:rPr lang="en-US" altLang="ko-KR" sz="2000" dirty="0"/>
              <a:t>.                                                      - </a:t>
            </a:r>
            <a:r>
              <a:rPr lang="ko-KR" altLang="en-US" sz="2000" dirty="0" err="1"/>
              <a:t>드</a:t>
            </a:r>
            <a:r>
              <a:rPr lang="ko-KR" altLang="en-US" sz="2000" dirty="0"/>
              <a:t> </a:t>
            </a:r>
            <a:r>
              <a:rPr lang="ko-KR" altLang="en-US" sz="2000" dirty="0" err="1"/>
              <a:t>브로이</a:t>
            </a:r>
            <a:endParaRPr lang="ko-KR" altLang="en-US" sz="2000" dirty="0"/>
          </a:p>
        </p:txBody>
      </p:sp>
      <p:pic>
        <p:nvPicPr>
          <p:cNvPr id="3076" name="Picture 4" descr="de broglie waveleng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2844366"/>
            <a:ext cx="1104900" cy="866775"/>
          </a:xfrm>
          <a:prstGeom prst="rect">
            <a:avLst/>
          </a:prstGeom>
          <a:noFill/>
          <a:extLst>
            <a:ext uri="{909E8E84-426E-40DD-AFC4-6F175D3DCCD1}">
              <a14:hiddenFill xmlns:a14="http://schemas.microsoft.com/office/drawing/2010/main">
                <a:solidFill>
                  <a:srgbClr val="FFFFFF"/>
                </a:solidFill>
              </a14:hiddenFill>
            </a:ext>
          </a:extLst>
        </p:spPr>
      </p:pic>
      <p:sp>
        <p:nvSpPr>
          <p:cNvPr id="11" name="직사각형 10"/>
          <p:cNvSpPr/>
          <p:nvPr/>
        </p:nvSpPr>
        <p:spPr>
          <a:xfrm>
            <a:off x="4499992" y="3077698"/>
            <a:ext cx="2028119" cy="400110"/>
          </a:xfrm>
          <a:prstGeom prst="rect">
            <a:avLst/>
          </a:prstGeom>
        </p:spPr>
        <p:txBody>
          <a:bodyPr wrap="none">
            <a:spAutoFit/>
          </a:bodyPr>
          <a:lstStyle/>
          <a:p>
            <a:r>
              <a:rPr lang="en-US" altLang="ko-KR" sz="2000" dirty="0">
                <a:latin typeface="+mn-ea"/>
              </a:rPr>
              <a:t>(</a:t>
            </a:r>
            <a:r>
              <a:rPr lang="en-US" altLang="ko-KR" sz="2000" i="1" dirty="0">
                <a:latin typeface="+mn-ea"/>
              </a:rPr>
              <a:t>h </a:t>
            </a:r>
            <a:r>
              <a:rPr lang="en-US" altLang="ko-KR" sz="2000" dirty="0">
                <a:latin typeface="+mn-ea"/>
              </a:rPr>
              <a:t>= 6.6 x 10</a:t>
            </a:r>
            <a:r>
              <a:rPr lang="en-US" altLang="ko-KR" sz="2000" baseline="30000" dirty="0">
                <a:latin typeface="+mn-ea"/>
              </a:rPr>
              <a:t>-34</a:t>
            </a:r>
            <a:r>
              <a:rPr lang="en-US" altLang="ko-KR" sz="2000" dirty="0">
                <a:latin typeface="+mn-ea"/>
              </a:rPr>
              <a:t>)</a:t>
            </a:r>
            <a:endParaRPr lang="ko-KR" altLang="en-US" sz="2000" baseline="30000" dirty="0">
              <a:latin typeface="+mn-ea"/>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 y="4077072"/>
            <a:ext cx="8712200" cy="115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9446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제목 10"/>
          <p:cNvSpPr>
            <a:spLocks noGrp="1"/>
          </p:cNvSpPr>
          <p:nvPr>
            <p:ph type="title" idx="4294967295"/>
          </p:nvPr>
        </p:nvSpPr>
        <p:spPr>
          <a:xfrm>
            <a:off x="14582" y="497"/>
            <a:ext cx="9129418" cy="1052240"/>
          </a:xfrm>
        </p:spPr>
        <p:txBody>
          <a:bodyPr>
            <a:normAutofit/>
          </a:bodyPr>
          <a:lstStyle/>
          <a:p>
            <a:r>
              <a:rPr lang="en-US" altLang="ko-KR" dirty="0"/>
              <a:t>Matter and Atom </a:t>
            </a:r>
            <a:r>
              <a:rPr lang="ko-KR" altLang="en-US" dirty="0"/>
              <a:t>물질과 원자</a:t>
            </a:r>
          </a:p>
        </p:txBody>
      </p:sp>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259" y="951484"/>
            <a:ext cx="3621819" cy="3816424"/>
          </a:xfrm>
          <a:prstGeom prst="rect">
            <a:avLst/>
          </a:prstGeom>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3968" y="1052737"/>
            <a:ext cx="4293765" cy="3613918"/>
          </a:xfrm>
          <a:prstGeom prst="rect">
            <a:avLst/>
          </a:prstGeom>
        </p:spPr>
      </p:pic>
      <p:cxnSp>
        <p:nvCxnSpPr>
          <p:cNvPr id="7" name="직선 화살표 연결선 6"/>
          <p:cNvCxnSpPr/>
          <p:nvPr/>
        </p:nvCxnSpPr>
        <p:spPr>
          <a:xfrm>
            <a:off x="3851920" y="2608098"/>
            <a:ext cx="936104" cy="36004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 name="그림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5168" y="4880921"/>
            <a:ext cx="4265744" cy="1878454"/>
          </a:xfrm>
          <a:prstGeom prst="rect">
            <a:avLst/>
          </a:prstGeom>
        </p:spPr>
      </p:pic>
    </p:spTree>
    <p:extLst>
      <p:ext uri="{BB962C8B-B14F-4D97-AF65-F5344CB8AC3E}">
        <p14:creationId xmlns:p14="http://schemas.microsoft.com/office/powerpoint/2010/main" val="13814782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0" y="44624"/>
            <a:ext cx="9144000" cy="807705"/>
          </a:xfrm>
        </p:spPr>
        <p:txBody>
          <a:bodyPr>
            <a:noAutofit/>
          </a:bodyPr>
          <a:lstStyle/>
          <a:p>
            <a:r>
              <a:rPr lang="en-US" altLang="ko-KR" sz="3200" dirty="0"/>
              <a:t>Everything is both particle and wave </a:t>
            </a:r>
            <a:br>
              <a:rPr lang="en-US" altLang="ko-KR" sz="3200" dirty="0"/>
            </a:br>
            <a:r>
              <a:rPr lang="ko-KR" altLang="en-US" sz="3200" dirty="0"/>
              <a:t>모든 것은 입자이면서 동시에 파동이다</a:t>
            </a:r>
          </a:p>
        </p:txBody>
      </p:sp>
      <p:pic>
        <p:nvPicPr>
          <p:cNvPr id="3076" name="Picture 4" descr="de broglie waveleng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7189" y="1484784"/>
            <a:ext cx="1104900" cy="866775"/>
          </a:xfrm>
          <a:prstGeom prst="rect">
            <a:avLst/>
          </a:prstGeom>
          <a:noFill/>
          <a:extLst>
            <a:ext uri="{909E8E84-426E-40DD-AFC4-6F175D3DCCD1}">
              <a14:hiddenFill xmlns:a14="http://schemas.microsoft.com/office/drawing/2010/main">
                <a:solidFill>
                  <a:srgbClr val="FFFFFF"/>
                </a:solidFill>
              </a14:hiddenFill>
            </a:ext>
          </a:extLst>
        </p:spPr>
      </p:pic>
      <p:sp>
        <p:nvSpPr>
          <p:cNvPr id="11" name="직사각형 10"/>
          <p:cNvSpPr/>
          <p:nvPr/>
        </p:nvSpPr>
        <p:spPr>
          <a:xfrm>
            <a:off x="3191953" y="2349008"/>
            <a:ext cx="2028119" cy="400110"/>
          </a:xfrm>
          <a:prstGeom prst="rect">
            <a:avLst/>
          </a:prstGeom>
        </p:spPr>
        <p:txBody>
          <a:bodyPr wrap="none">
            <a:spAutoFit/>
          </a:bodyPr>
          <a:lstStyle/>
          <a:p>
            <a:r>
              <a:rPr lang="en-US" altLang="ko-KR" sz="2000" dirty="0">
                <a:latin typeface="+mn-ea"/>
              </a:rPr>
              <a:t>(</a:t>
            </a:r>
            <a:r>
              <a:rPr lang="en-US" altLang="ko-KR" sz="2000" i="1" dirty="0">
                <a:latin typeface="+mn-ea"/>
              </a:rPr>
              <a:t>h </a:t>
            </a:r>
            <a:r>
              <a:rPr lang="en-US" altLang="ko-KR" sz="2000" dirty="0">
                <a:latin typeface="+mn-ea"/>
              </a:rPr>
              <a:t>= 6.6 x 10</a:t>
            </a:r>
            <a:r>
              <a:rPr lang="en-US" altLang="ko-KR" sz="2000" baseline="30000" dirty="0">
                <a:latin typeface="+mn-ea"/>
              </a:rPr>
              <a:t>-34</a:t>
            </a:r>
            <a:r>
              <a:rPr lang="en-US" altLang="ko-KR" sz="2000" dirty="0">
                <a:latin typeface="+mn-ea"/>
              </a:rPr>
              <a:t>)</a:t>
            </a:r>
            <a:endParaRPr lang="ko-KR" altLang="en-US" sz="2000" baseline="30000" dirty="0">
              <a:latin typeface="+mn-ea"/>
            </a:endParaRPr>
          </a:p>
        </p:txBody>
      </p:sp>
      <p:pic>
        <p:nvPicPr>
          <p:cNvPr id="10" name="Picture 2" descr="http://www.pveducation.org/sites/default/files/PVCDROM/Properties-of-Sunlight/Images/photon_wave-packet.png">
            <a:hlinkClick r:id="rId3"/>
          </p:cNvPr>
          <p:cNvPicPr>
            <a:picLocks noChangeAspect="1" noChangeArrowheads="1"/>
          </p:cNvPicPr>
          <p:nvPr/>
        </p:nvPicPr>
        <p:blipFill rotWithShape="1">
          <a:blip r:embed="rId4">
            <a:duotone>
              <a:schemeClr val="bg2">
                <a:shade val="45000"/>
                <a:satMod val="135000"/>
              </a:schemeClr>
              <a:prstClr val="white"/>
            </a:duotone>
            <a:extLst>
              <a:ext uri="{28A0092B-C50C-407E-A947-70E740481C1C}">
                <a14:useLocalDpi xmlns:a14="http://schemas.microsoft.com/office/drawing/2010/main" val="0"/>
              </a:ext>
            </a:extLst>
          </a:blip>
          <a:srcRect l="72217" r="269"/>
          <a:stretch/>
        </p:blipFill>
        <p:spPr bwMode="auto">
          <a:xfrm>
            <a:off x="2441688" y="3480379"/>
            <a:ext cx="1729038" cy="1952625"/>
          </a:xfrm>
          <a:prstGeom prst="rect">
            <a:avLst/>
          </a:prstGeom>
          <a:solidFill>
            <a:schemeClr val="tx1"/>
          </a:solidFill>
        </p:spPr>
      </p:pic>
      <p:sp>
        <p:nvSpPr>
          <p:cNvPr id="12" name="직사각형 11"/>
          <p:cNvSpPr/>
          <p:nvPr/>
        </p:nvSpPr>
        <p:spPr>
          <a:xfrm>
            <a:off x="1071368" y="3476939"/>
            <a:ext cx="1376088" cy="1952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solidFill>
                  <a:schemeClr val="tx1"/>
                </a:solidFill>
              </a:rPr>
              <a:t>파란 빛</a:t>
            </a:r>
            <a:endParaRPr lang="en-US" altLang="ko-KR" sz="2000" dirty="0">
              <a:solidFill>
                <a:schemeClr val="tx1"/>
              </a:solidFill>
            </a:endParaRPr>
          </a:p>
          <a:p>
            <a:pPr algn="ctr"/>
            <a:endParaRPr lang="en-US" altLang="ko-KR" sz="2000" dirty="0">
              <a:solidFill>
                <a:schemeClr val="tx1"/>
              </a:solidFill>
            </a:endParaRPr>
          </a:p>
          <a:p>
            <a:pPr algn="ctr"/>
            <a:r>
              <a:rPr lang="ko-KR" altLang="en-US" sz="2000" dirty="0">
                <a:solidFill>
                  <a:schemeClr val="tx1"/>
                </a:solidFill>
              </a:rPr>
              <a:t>빨간 빛</a:t>
            </a:r>
            <a:endParaRPr lang="en-US" altLang="ko-KR" sz="2000" dirty="0">
              <a:solidFill>
                <a:schemeClr val="tx1"/>
              </a:solidFill>
            </a:endParaRPr>
          </a:p>
          <a:p>
            <a:pPr algn="ctr"/>
            <a:endParaRPr lang="en-US" altLang="ko-KR" sz="2000" dirty="0">
              <a:solidFill>
                <a:schemeClr val="tx1"/>
              </a:solidFill>
            </a:endParaRPr>
          </a:p>
          <a:p>
            <a:pPr algn="ctr"/>
            <a:r>
              <a:rPr lang="ko-KR" altLang="en-US" sz="2000" dirty="0">
                <a:solidFill>
                  <a:schemeClr val="tx1"/>
                </a:solidFill>
              </a:rPr>
              <a:t>적외선 </a:t>
            </a:r>
          </a:p>
        </p:txBody>
      </p:sp>
      <p:sp>
        <p:nvSpPr>
          <p:cNvPr id="16" name="직사각형 15"/>
          <p:cNvSpPr/>
          <p:nvPr/>
        </p:nvSpPr>
        <p:spPr>
          <a:xfrm>
            <a:off x="6362250" y="3551803"/>
            <a:ext cx="1631510" cy="1952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dirty="0">
                <a:solidFill>
                  <a:schemeClr val="tx1"/>
                </a:solidFill>
              </a:rPr>
              <a:t>밀가루</a:t>
            </a:r>
            <a:endParaRPr lang="en-US" altLang="ko-KR" sz="2000" dirty="0">
              <a:solidFill>
                <a:schemeClr val="tx1"/>
              </a:solidFill>
            </a:endParaRPr>
          </a:p>
          <a:p>
            <a:pPr algn="ctr"/>
            <a:endParaRPr lang="en-US" altLang="ko-KR" sz="2000" dirty="0">
              <a:solidFill>
                <a:schemeClr val="tx1"/>
              </a:solidFill>
            </a:endParaRPr>
          </a:p>
          <a:p>
            <a:pPr algn="ctr"/>
            <a:r>
              <a:rPr lang="ko-KR" altLang="en-US" sz="2000" dirty="0">
                <a:solidFill>
                  <a:schemeClr val="tx1"/>
                </a:solidFill>
              </a:rPr>
              <a:t>빠른 전자</a:t>
            </a:r>
            <a:endParaRPr lang="en-US" altLang="ko-KR" sz="2000" dirty="0">
              <a:solidFill>
                <a:schemeClr val="tx1"/>
              </a:solidFill>
            </a:endParaRPr>
          </a:p>
          <a:p>
            <a:pPr algn="ctr"/>
            <a:endParaRPr lang="en-US" altLang="ko-KR" sz="2000" dirty="0">
              <a:solidFill>
                <a:schemeClr val="tx1"/>
              </a:solidFill>
            </a:endParaRPr>
          </a:p>
          <a:p>
            <a:pPr algn="ctr"/>
            <a:r>
              <a:rPr lang="ko-KR" altLang="en-US" sz="2000" dirty="0">
                <a:solidFill>
                  <a:schemeClr val="tx1"/>
                </a:solidFill>
              </a:rPr>
              <a:t>느린 전자 </a:t>
            </a:r>
          </a:p>
        </p:txBody>
      </p:sp>
      <p:sp>
        <p:nvSpPr>
          <p:cNvPr id="3" name="타원 2"/>
          <p:cNvSpPr/>
          <p:nvPr/>
        </p:nvSpPr>
        <p:spPr>
          <a:xfrm>
            <a:off x="5580113" y="5157192"/>
            <a:ext cx="216024" cy="2160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t>-</a:t>
            </a:r>
            <a:endParaRPr lang="ko-KR" altLang="en-US" sz="2000" dirty="0"/>
          </a:p>
        </p:txBody>
      </p:sp>
      <p:sp>
        <p:nvSpPr>
          <p:cNvPr id="4" name="줄무늬가 있는 오른쪽 화살표 3"/>
          <p:cNvSpPr/>
          <p:nvPr/>
        </p:nvSpPr>
        <p:spPr>
          <a:xfrm rot="10800000">
            <a:off x="5102742" y="5114312"/>
            <a:ext cx="360040" cy="301784"/>
          </a:xfrm>
          <a:prstGeom prst="strip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8" name="타원 17"/>
          <p:cNvSpPr/>
          <p:nvPr/>
        </p:nvSpPr>
        <p:spPr>
          <a:xfrm>
            <a:off x="5580113" y="4499572"/>
            <a:ext cx="216024" cy="21602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a:t>-</a:t>
            </a:r>
            <a:endParaRPr lang="ko-KR" altLang="en-US" sz="2000" dirty="0"/>
          </a:p>
        </p:txBody>
      </p:sp>
      <p:sp>
        <p:nvSpPr>
          <p:cNvPr id="19" name="줄무늬가 있는 오른쪽 화살표 18"/>
          <p:cNvSpPr/>
          <p:nvPr/>
        </p:nvSpPr>
        <p:spPr>
          <a:xfrm rot="10800000">
            <a:off x="4716017" y="4456692"/>
            <a:ext cx="746765" cy="301784"/>
          </a:xfrm>
          <a:prstGeom prst="strip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5" name="정육면체 4"/>
          <p:cNvSpPr/>
          <p:nvPr/>
        </p:nvSpPr>
        <p:spPr>
          <a:xfrm>
            <a:off x="5462782" y="3731838"/>
            <a:ext cx="549379" cy="504056"/>
          </a:xfrm>
          <a:prstGeom prst="cube">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20" name="줄무늬가 있는 오른쪽 화살표 19"/>
          <p:cNvSpPr/>
          <p:nvPr/>
        </p:nvSpPr>
        <p:spPr>
          <a:xfrm rot="10800000">
            <a:off x="5102741" y="3555998"/>
            <a:ext cx="309303" cy="892654"/>
          </a:xfrm>
          <a:prstGeom prst="strip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pic>
        <p:nvPicPr>
          <p:cNvPr id="13" name="Picture 2" descr="http://www.pveducation.org/sites/default/files/PVCDROM/Properties-of-Sunlight/Images/photon_wave-packet.png">
            <a:hlinkClick r:id="rId3"/>
          </p:cNvPr>
          <p:cNvPicPr>
            <a:picLocks noChangeAspect="1" noChangeArrowheads="1"/>
          </p:cNvPicPr>
          <p:nvPr/>
        </p:nvPicPr>
        <p:blipFill rotWithShape="1">
          <a:blip r:embed="rId4">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rcRect l="72217" r="269"/>
          <a:stretch/>
        </p:blipFill>
        <p:spPr bwMode="auto">
          <a:xfrm flipH="1">
            <a:off x="4572000" y="3523259"/>
            <a:ext cx="1729038" cy="1952625"/>
          </a:xfrm>
          <a:prstGeom prst="rect">
            <a:avLst/>
          </a:prstGeom>
          <a:solidFill>
            <a:schemeClr val="tx1"/>
          </a:solidFill>
        </p:spPr>
      </p:pic>
    </p:spTree>
    <p:extLst>
      <p:ext uri="{BB962C8B-B14F-4D97-AF65-F5344CB8AC3E}">
        <p14:creationId xmlns:p14="http://schemas.microsoft.com/office/powerpoint/2010/main" val="26990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0" y="21293"/>
            <a:ext cx="7886700" cy="687611"/>
          </a:xfrm>
        </p:spPr>
        <p:txBody>
          <a:bodyPr>
            <a:normAutofit fontScale="90000"/>
          </a:bodyPr>
          <a:lstStyle/>
          <a:p>
            <a:r>
              <a:rPr lang="en-US" altLang="ko-KR" sz="3200" dirty="0"/>
              <a:t>Electron and light act similarly </a:t>
            </a:r>
            <a:br>
              <a:rPr lang="en-US" altLang="ko-KR" sz="3200" dirty="0"/>
            </a:br>
            <a:r>
              <a:rPr lang="ko-KR" altLang="en-US" sz="3200" dirty="0"/>
              <a:t>전자나 빛이나 비슷하게 행동한다</a:t>
            </a:r>
            <a:r>
              <a:rPr lang="en-US" altLang="ko-KR" sz="3200" dirty="0"/>
              <a:t>.</a:t>
            </a:r>
            <a:endParaRPr lang="ko-KR" altLang="en-US" sz="3200" dirty="0"/>
          </a:p>
        </p:txBody>
      </p:sp>
      <p:sp>
        <p:nvSpPr>
          <p:cNvPr id="5" name="직사각형 4"/>
          <p:cNvSpPr/>
          <p:nvPr/>
        </p:nvSpPr>
        <p:spPr>
          <a:xfrm>
            <a:off x="323528" y="4941168"/>
            <a:ext cx="8548141" cy="1323439"/>
          </a:xfrm>
          <a:prstGeom prst="rect">
            <a:avLst/>
          </a:prstGeom>
        </p:spPr>
        <p:txBody>
          <a:bodyPr wrap="square">
            <a:spAutoFit/>
          </a:bodyPr>
          <a:lstStyle/>
          <a:p>
            <a:r>
              <a:rPr lang="ko-KR" altLang="en-US" sz="2000" dirty="0"/>
              <a:t>전자나 빛 모두 낱개로 존재하면서도 파동처럼 퍼질 수 있다</a:t>
            </a:r>
            <a:r>
              <a:rPr lang="en-US" altLang="ko-KR" sz="2000" dirty="0"/>
              <a:t>. </a:t>
            </a:r>
          </a:p>
          <a:p>
            <a:r>
              <a:rPr lang="en-US" altLang="ko-KR" sz="2000" dirty="0"/>
              <a:t>Electron and light exist individually and spread out like wave.</a:t>
            </a:r>
          </a:p>
          <a:p>
            <a:r>
              <a:rPr lang="ko-KR" altLang="en-US" sz="2000" dirty="0"/>
              <a:t>한쪽 부분과 다른 쪽 부분이 만나 더 선명해지기도 하고 소멸되기도 한다</a:t>
            </a:r>
            <a:r>
              <a:rPr lang="en-US" altLang="ko-KR" sz="2000" dirty="0"/>
              <a:t>.</a:t>
            </a:r>
          </a:p>
          <a:p>
            <a:r>
              <a:rPr lang="en-US" altLang="ko-KR" sz="2000" dirty="0"/>
              <a:t>One part and other part meet and, become clearer or disappear.</a:t>
            </a:r>
          </a:p>
        </p:txBody>
      </p:sp>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1992" y="1041851"/>
            <a:ext cx="6096000" cy="3676650"/>
          </a:xfrm>
          <a:prstGeom prst="rect">
            <a:avLst/>
          </a:prstGeom>
        </p:spPr>
      </p:pic>
      <p:sp>
        <p:nvSpPr>
          <p:cNvPr id="7" name="직사각형 6"/>
          <p:cNvSpPr/>
          <p:nvPr/>
        </p:nvSpPr>
        <p:spPr>
          <a:xfrm>
            <a:off x="1451992" y="1041851"/>
            <a:ext cx="6096202" cy="367665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72701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35496" y="44624"/>
            <a:ext cx="5040312" cy="704850"/>
          </a:xfrm>
        </p:spPr>
        <p:txBody>
          <a:bodyPr>
            <a:noAutofit/>
          </a:bodyPr>
          <a:lstStyle/>
          <a:p>
            <a:pPr algn="l"/>
            <a:r>
              <a:rPr lang="en-US" altLang="ko-KR" sz="3200" b="1" dirty="0"/>
              <a:t>&lt;</a:t>
            </a:r>
            <a:r>
              <a:rPr lang="ko-KR" altLang="en-US" sz="3200" b="1" dirty="0"/>
              <a:t>전자의 두 얼굴</a:t>
            </a:r>
            <a:r>
              <a:rPr lang="en-US" altLang="ko-KR" sz="3200" b="1" dirty="0"/>
              <a:t>&gt; </a:t>
            </a:r>
            <a:r>
              <a:rPr lang="ko-KR" altLang="en-US" sz="3200" b="1" dirty="0"/>
              <a:t>정리</a:t>
            </a:r>
          </a:p>
        </p:txBody>
      </p:sp>
      <p:sp>
        <p:nvSpPr>
          <p:cNvPr id="16" name="제목 1"/>
          <p:cNvSpPr txBox="1">
            <a:spLocks/>
          </p:cNvSpPr>
          <p:nvPr/>
        </p:nvSpPr>
        <p:spPr>
          <a:xfrm>
            <a:off x="683568" y="3230400"/>
            <a:ext cx="8013735" cy="706090"/>
          </a:xfrm>
          <a:prstGeom prst="rect">
            <a:avLst/>
          </a:prstGeom>
        </p:spPr>
        <p:txBody>
          <a:bodyPr vert="horz" lIns="91440" tIns="45720" rIns="91440" bIns="45720" rtlCol="0" anchor="ctr">
            <a:noAutofit/>
          </a:bodyPr>
          <a:lstStyle/>
          <a:p>
            <a:pPr marL="514350" lvl="0" indent="-514350">
              <a:spcBef>
                <a:spcPct val="0"/>
              </a:spcBef>
              <a:buFontTx/>
              <a:buAutoNum type="arabicPeriod"/>
              <a:defRPr/>
            </a:pPr>
            <a:r>
              <a:rPr lang="ko-KR" altLang="en-US" sz="2000" dirty="0">
                <a:latin typeface="+mj-lt"/>
                <a:ea typeface="+mj-ea"/>
                <a:cs typeface="+mj-cs"/>
              </a:rPr>
              <a:t>파동이라고 여겼던 </a:t>
            </a:r>
            <a:r>
              <a:rPr lang="en-US" altLang="ko-KR" sz="2000" dirty="0">
                <a:latin typeface="+mj-lt"/>
                <a:ea typeface="+mj-ea"/>
                <a:cs typeface="+mj-cs"/>
              </a:rPr>
              <a:t>____</a:t>
            </a:r>
            <a:r>
              <a:rPr lang="ko-KR" altLang="en-US" sz="2000" dirty="0">
                <a:latin typeface="+mj-lt"/>
                <a:ea typeface="+mj-ea"/>
                <a:cs typeface="+mj-cs"/>
              </a:rPr>
              <a:t>이 입자의 특성도 지닌 것처럼</a:t>
            </a:r>
            <a:r>
              <a:rPr lang="en-US" altLang="ko-KR" sz="2000" dirty="0">
                <a:latin typeface="+mj-lt"/>
                <a:ea typeface="+mj-ea"/>
                <a:cs typeface="+mj-cs"/>
              </a:rPr>
              <a:t>,</a:t>
            </a:r>
            <a:r>
              <a:rPr lang="ko-KR" altLang="en-US" sz="2000" dirty="0">
                <a:latin typeface="+mj-lt"/>
                <a:ea typeface="+mj-ea"/>
                <a:cs typeface="+mj-cs"/>
              </a:rPr>
              <a:t> 입자라고 생각했던 전자도 </a:t>
            </a:r>
            <a:r>
              <a:rPr lang="en-US" altLang="ko-KR" sz="2000" dirty="0">
                <a:latin typeface="+mj-lt"/>
                <a:ea typeface="+mj-ea"/>
                <a:cs typeface="+mj-cs"/>
              </a:rPr>
              <a:t>______</a:t>
            </a:r>
            <a:r>
              <a:rPr lang="ko-KR" altLang="en-US" sz="2000" dirty="0">
                <a:latin typeface="+mj-lt"/>
                <a:ea typeface="+mj-ea"/>
                <a:cs typeface="+mj-cs"/>
              </a:rPr>
              <a:t>의 특성을 갖고 있었다</a:t>
            </a:r>
            <a:r>
              <a:rPr lang="en-US" altLang="ko-KR" sz="2000" dirty="0">
                <a:latin typeface="+mj-lt"/>
                <a:ea typeface="+mj-ea"/>
                <a:cs typeface="+mj-cs"/>
              </a:rPr>
              <a:t>. </a:t>
            </a:r>
          </a:p>
          <a:p>
            <a:pPr marL="514350" marR="0" lvl="0" indent="-514350" algn="l" defTabSz="914400" rtl="0" eaLnBrk="1" fontAlgn="auto" latinLnBrk="1" hangingPunct="1">
              <a:lnSpc>
                <a:spcPct val="100000"/>
              </a:lnSpc>
              <a:spcBef>
                <a:spcPct val="0"/>
              </a:spcBef>
              <a:spcAft>
                <a:spcPts val="0"/>
              </a:spcAft>
              <a:buClrTx/>
              <a:buSzTx/>
              <a:buFontTx/>
              <a:buAutoNum type="arabicPeriod"/>
              <a:tabLst/>
              <a:defRPr/>
            </a:pPr>
            <a:endParaRPr lang="en-US" altLang="ko-KR" sz="2000" dirty="0">
              <a:latin typeface="+mj-lt"/>
              <a:ea typeface="+mj-ea"/>
              <a:cs typeface="+mj-cs"/>
            </a:endParaRPr>
          </a:p>
          <a:p>
            <a:pPr marL="514350" marR="0" lvl="0" indent="-514350" algn="l" defTabSz="914400" rtl="0" eaLnBrk="1" fontAlgn="auto" latinLnBrk="1" hangingPunct="1">
              <a:lnSpc>
                <a:spcPct val="100000"/>
              </a:lnSpc>
              <a:spcBef>
                <a:spcPct val="0"/>
              </a:spcBef>
              <a:spcAft>
                <a:spcPts val="0"/>
              </a:spcAft>
              <a:buClrTx/>
              <a:buSzTx/>
              <a:buFontTx/>
              <a:buAutoNum type="arabicPeriod"/>
              <a:tabLst/>
              <a:defRPr/>
            </a:pPr>
            <a:r>
              <a:rPr lang="ko-KR" altLang="en-US" sz="2000" dirty="0">
                <a:latin typeface="+mj-lt"/>
                <a:ea typeface="+mj-ea"/>
                <a:cs typeface="+mj-cs"/>
              </a:rPr>
              <a:t>전자는 구슬과 같이 단단한 입자가 아니라</a:t>
            </a:r>
            <a:r>
              <a:rPr lang="en-US" altLang="ko-KR" sz="2000" dirty="0">
                <a:latin typeface="+mj-lt"/>
                <a:ea typeface="+mj-ea"/>
                <a:cs typeface="+mj-cs"/>
              </a:rPr>
              <a:t>, </a:t>
            </a:r>
            <a:r>
              <a:rPr lang="ko-KR" altLang="en-US" sz="2000" dirty="0">
                <a:latin typeface="+mj-lt"/>
                <a:ea typeface="+mj-ea"/>
                <a:cs typeface="+mj-cs"/>
              </a:rPr>
              <a:t>그 몸체가 퍼져서 두 개의 틈을 동시에 통과할 수도 있고</a:t>
            </a:r>
            <a:r>
              <a:rPr lang="en-US" altLang="ko-KR" sz="2000" dirty="0">
                <a:latin typeface="+mj-lt"/>
                <a:ea typeface="+mj-ea"/>
                <a:cs typeface="+mj-cs"/>
              </a:rPr>
              <a:t>, </a:t>
            </a:r>
            <a:r>
              <a:rPr lang="ko-KR" altLang="en-US" sz="2000" dirty="0">
                <a:latin typeface="+mj-lt"/>
                <a:ea typeface="+mj-ea"/>
                <a:cs typeface="+mj-cs"/>
              </a:rPr>
              <a:t>서로 다른 위치에 동시에 존재할 수 있다</a:t>
            </a:r>
            <a:r>
              <a:rPr lang="en-US" altLang="ko-KR" sz="2000" dirty="0">
                <a:latin typeface="+mj-lt"/>
                <a:ea typeface="+mj-ea"/>
                <a:cs typeface="+mj-cs"/>
              </a:rPr>
              <a:t>.</a:t>
            </a:r>
          </a:p>
          <a:p>
            <a:pPr marL="514350" marR="0" lvl="0" indent="-514350" algn="l" defTabSz="914400" rtl="0" eaLnBrk="1" fontAlgn="auto" latinLnBrk="1" hangingPunct="1">
              <a:lnSpc>
                <a:spcPct val="100000"/>
              </a:lnSpc>
              <a:spcBef>
                <a:spcPct val="0"/>
              </a:spcBef>
              <a:spcAft>
                <a:spcPts val="0"/>
              </a:spcAft>
              <a:buClrTx/>
              <a:buSzTx/>
              <a:buFontTx/>
              <a:buAutoNum type="arabicPeriod"/>
              <a:tabLst/>
              <a:defRPr/>
            </a:pPr>
            <a:endParaRPr lang="en-US" altLang="ko-KR" sz="2000" dirty="0">
              <a:latin typeface="+mj-lt"/>
              <a:ea typeface="+mj-ea"/>
              <a:cs typeface="+mj-cs"/>
            </a:endParaRPr>
          </a:p>
          <a:p>
            <a:pPr marL="514350" marR="0" lvl="0" indent="-514350" algn="l" defTabSz="914400" rtl="0" eaLnBrk="1" fontAlgn="auto" latinLnBrk="1" hangingPunct="1">
              <a:lnSpc>
                <a:spcPct val="100000"/>
              </a:lnSpc>
              <a:spcBef>
                <a:spcPct val="0"/>
              </a:spcBef>
              <a:spcAft>
                <a:spcPts val="0"/>
              </a:spcAft>
              <a:buClrTx/>
              <a:buSzTx/>
              <a:buFontTx/>
              <a:buAutoNum type="arabicPeriod"/>
              <a:tabLst/>
              <a:defRPr/>
            </a:pPr>
            <a:r>
              <a:rPr lang="ko-KR" altLang="en-US" sz="2000" dirty="0">
                <a:latin typeface="+mj-lt"/>
                <a:ea typeface="+mj-ea"/>
                <a:cs typeface="+mj-cs"/>
              </a:rPr>
              <a:t>전자 뿐만 아니라</a:t>
            </a:r>
            <a:r>
              <a:rPr lang="en-US" altLang="ko-KR" sz="2000" dirty="0">
                <a:latin typeface="+mj-lt"/>
                <a:ea typeface="+mj-ea"/>
                <a:cs typeface="+mj-cs"/>
              </a:rPr>
              <a:t>, </a:t>
            </a:r>
            <a:r>
              <a:rPr lang="ko-KR" altLang="en-US" sz="2000" dirty="0">
                <a:latin typeface="+mj-lt"/>
                <a:ea typeface="+mj-ea"/>
                <a:cs typeface="+mj-cs"/>
              </a:rPr>
              <a:t>세상의 모든 입자들이 </a:t>
            </a:r>
            <a:r>
              <a:rPr lang="en-US" altLang="ko-KR" sz="2000" dirty="0">
                <a:latin typeface="+mj-lt"/>
                <a:ea typeface="+mj-ea"/>
                <a:cs typeface="+mj-cs"/>
              </a:rPr>
              <a:t>_____</a:t>
            </a:r>
            <a:r>
              <a:rPr lang="ko-KR" altLang="en-US" sz="2000" dirty="0">
                <a:latin typeface="+mj-lt"/>
                <a:ea typeface="+mj-ea"/>
                <a:cs typeface="+mj-cs"/>
              </a:rPr>
              <a:t>의 특성을 갖는다</a:t>
            </a:r>
            <a:r>
              <a:rPr lang="en-US" altLang="ko-KR" sz="2000" dirty="0">
                <a:latin typeface="+mj-lt"/>
                <a:ea typeface="+mj-ea"/>
                <a:cs typeface="+mj-cs"/>
              </a:rPr>
              <a:t>. </a:t>
            </a:r>
            <a:r>
              <a:rPr lang="ko-KR" altLang="en-US" sz="2000" dirty="0">
                <a:latin typeface="+mj-lt"/>
                <a:ea typeface="+mj-ea"/>
                <a:cs typeface="+mj-cs"/>
              </a:rPr>
              <a:t>다만</a:t>
            </a:r>
            <a:r>
              <a:rPr lang="en-US" altLang="ko-KR" sz="2000" dirty="0">
                <a:latin typeface="+mj-lt"/>
                <a:ea typeface="+mj-ea"/>
                <a:cs typeface="+mj-cs"/>
              </a:rPr>
              <a:t>, </a:t>
            </a:r>
            <a:r>
              <a:rPr lang="ko-KR" altLang="en-US" sz="2000" dirty="0">
                <a:latin typeface="+mj-lt"/>
                <a:ea typeface="+mj-ea"/>
                <a:cs typeface="+mj-cs"/>
              </a:rPr>
              <a:t>눈에 보이는 주변 물체들은 질량이 크고 따라서 그 </a:t>
            </a:r>
            <a:r>
              <a:rPr lang="en-US" altLang="ko-KR" sz="2000" dirty="0">
                <a:latin typeface="+mj-lt"/>
                <a:ea typeface="+mj-ea"/>
                <a:cs typeface="+mj-cs"/>
              </a:rPr>
              <a:t>____</a:t>
            </a:r>
            <a:r>
              <a:rPr lang="ko-KR" altLang="en-US" sz="2000" dirty="0">
                <a:latin typeface="+mj-lt"/>
                <a:ea typeface="+mj-ea"/>
                <a:cs typeface="+mj-cs"/>
              </a:rPr>
              <a:t>이 너무 짧아 퍼짐</a:t>
            </a:r>
            <a:r>
              <a:rPr lang="en-US" altLang="ko-KR" sz="2000" dirty="0">
                <a:latin typeface="+mj-lt"/>
                <a:ea typeface="+mj-ea"/>
                <a:cs typeface="+mj-cs"/>
              </a:rPr>
              <a:t>, </a:t>
            </a:r>
            <a:r>
              <a:rPr lang="ko-KR" altLang="en-US" sz="2000" dirty="0">
                <a:latin typeface="+mj-lt"/>
                <a:ea typeface="+mj-ea"/>
                <a:cs typeface="+mj-cs"/>
              </a:rPr>
              <a:t>공존</a:t>
            </a:r>
            <a:r>
              <a:rPr lang="en-US" altLang="ko-KR" sz="2000" dirty="0">
                <a:latin typeface="+mj-lt"/>
                <a:ea typeface="+mj-ea"/>
                <a:cs typeface="+mj-cs"/>
              </a:rPr>
              <a:t>, </a:t>
            </a:r>
            <a:r>
              <a:rPr lang="ko-KR" altLang="en-US" sz="2000" dirty="0">
                <a:latin typeface="+mj-lt"/>
                <a:ea typeface="+mj-ea"/>
                <a:cs typeface="+mj-cs"/>
              </a:rPr>
              <a:t>간섭 등의 파동 현상을 관찰하기 어렵다</a:t>
            </a:r>
            <a:r>
              <a:rPr lang="en-US" altLang="ko-KR" sz="2000" dirty="0">
                <a:latin typeface="+mj-lt"/>
                <a:ea typeface="+mj-ea"/>
                <a:cs typeface="+mj-cs"/>
              </a:rPr>
              <a:t>.   </a:t>
            </a:r>
          </a:p>
          <a:p>
            <a:pPr marL="514350" marR="0" lvl="0" indent="-514350" algn="l" defTabSz="914400" rtl="0" eaLnBrk="1" fontAlgn="auto" latinLnBrk="1" hangingPunct="1">
              <a:lnSpc>
                <a:spcPct val="100000"/>
              </a:lnSpc>
              <a:spcBef>
                <a:spcPct val="0"/>
              </a:spcBef>
              <a:spcAft>
                <a:spcPts val="0"/>
              </a:spcAft>
              <a:buClrTx/>
              <a:buSzTx/>
              <a:buFontTx/>
              <a:buAutoNum type="arabicPeriod"/>
              <a:tabLst/>
              <a:defRPr/>
            </a:pPr>
            <a:endParaRPr lang="en-US" altLang="ko-KR" sz="2000" dirty="0">
              <a:latin typeface="+mj-lt"/>
              <a:ea typeface="+mj-ea"/>
              <a:cs typeface="+mj-cs"/>
            </a:endParaRPr>
          </a:p>
        </p:txBody>
      </p:sp>
      <p:sp>
        <p:nvSpPr>
          <p:cNvPr id="3" name="직사각형 2"/>
          <p:cNvSpPr/>
          <p:nvPr/>
        </p:nvSpPr>
        <p:spPr>
          <a:xfrm>
            <a:off x="3263249" y="2178434"/>
            <a:ext cx="646331" cy="369332"/>
          </a:xfrm>
          <a:prstGeom prst="rect">
            <a:avLst/>
          </a:prstGeom>
        </p:spPr>
        <p:txBody>
          <a:bodyPr wrap="none">
            <a:spAutoFit/>
          </a:bodyPr>
          <a:lstStyle/>
          <a:p>
            <a:r>
              <a:rPr lang="ko-KR" altLang="en-US" dirty="0">
                <a:solidFill>
                  <a:srgbClr val="C00000"/>
                </a:solidFill>
              </a:rPr>
              <a:t>파동</a:t>
            </a:r>
          </a:p>
        </p:txBody>
      </p:sp>
      <p:sp>
        <p:nvSpPr>
          <p:cNvPr id="4" name="직사각형 3"/>
          <p:cNvSpPr/>
          <p:nvPr/>
        </p:nvSpPr>
        <p:spPr>
          <a:xfrm>
            <a:off x="7652501" y="4301888"/>
            <a:ext cx="646331" cy="369332"/>
          </a:xfrm>
          <a:prstGeom prst="rect">
            <a:avLst/>
          </a:prstGeom>
        </p:spPr>
        <p:txBody>
          <a:bodyPr wrap="none">
            <a:spAutoFit/>
          </a:bodyPr>
          <a:lstStyle/>
          <a:p>
            <a:r>
              <a:rPr lang="ko-KR" altLang="en-US" dirty="0">
                <a:solidFill>
                  <a:srgbClr val="C00000"/>
                </a:solidFill>
              </a:rPr>
              <a:t>파장</a:t>
            </a:r>
          </a:p>
        </p:txBody>
      </p:sp>
      <p:sp>
        <p:nvSpPr>
          <p:cNvPr id="5" name="직사각형 4"/>
          <p:cNvSpPr/>
          <p:nvPr/>
        </p:nvSpPr>
        <p:spPr>
          <a:xfrm>
            <a:off x="3533909" y="1844824"/>
            <a:ext cx="415498" cy="369332"/>
          </a:xfrm>
          <a:prstGeom prst="rect">
            <a:avLst/>
          </a:prstGeom>
        </p:spPr>
        <p:txBody>
          <a:bodyPr wrap="none">
            <a:spAutoFit/>
          </a:bodyPr>
          <a:lstStyle/>
          <a:p>
            <a:r>
              <a:rPr lang="ko-KR" altLang="en-US" dirty="0">
                <a:solidFill>
                  <a:srgbClr val="C00000"/>
                </a:solidFill>
              </a:rPr>
              <a:t>빛</a:t>
            </a:r>
          </a:p>
        </p:txBody>
      </p:sp>
      <p:sp>
        <p:nvSpPr>
          <p:cNvPr id="6" name="직사각형 5"/>
          <p:cNvSpPr/>
          <p:nvPr/>
        </p:nvSpPr>
        <p:spPr>
          <a:xfrm>
            <a:off x="5868144" y="3996272"/>
            <a:ext cx="646331" cy="369332"/>
          </a:xfrm>
          <a:prstGeom prst="rect">
            <a:avLst/>
          </a:prstGeom>
        </p:spPr>
        <p:txBody>
          <a:bodyPr wrap="none">
            <a:spAutoFit/>
          </a:bodyPr>
          <a:lstStyle/>
          <a:p>
            <a:r>
              <a:rPr lang="ko-KR" altLang="en-US" dirty="0">
                <a:solidFill>
                  <a:srgbClr val="C00000"/>
                </a:solidFill>
              </a:rPr>
              <a:t>파동</a:t>
            </a:r>
          </a:p>
        </p:txBody>
      </p:sp>
    </p:spTree>
    <p:extLst>
      <p:ext uri="{BB962C8B-B14F-4D97-AF65-F5344CB8AC3E}">
        <p14:creationId xmlns:p14="http://schemas.microsoft.com/office/powerpoint/2010/main" val="336025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0" y="59854"/>
            <a:ext cx="8298832" cy="704850"/>
          </a:xfrm>
        </p:spPr>
        <p:txBody>
          <a:bodyPr>
            <a:noAutofit/>
          </a:bodyPr>
          <a:lstStyle/>
          <a:p>
            <a:pPr algn="l"/>
            <a:r>
              <a:rPr lang="en-US" altLang="ko-KR" sz="3200" b="1" dirty="0"/>
              <a:t>Summary : Two faces of Electron</a:t>
            </a:r>
            <a:endParaRPr lang="ko-KR" altLang="en-US" sz="3200" b="1" dirty="0"/>
          </a:p>
        </p:txBody>
      </p:sp>
      <p:sp>
        <p:nvSpPr>
          <p:cNvPr id="16" name="제목 1"/>
          <p:cNvSpPr txBox="1">
            <a:spLocks/>
          </p:cNvSpPr>
          <p:nvPr/>
        </p:nvSpPr>
        <p:spPr>
          <a:xfrm>
            <a:off x="683568" y="3230400"/>
            <a:ext cx="8013735" cy="706090"/>
          </a:xfrm>
          <a:prstGeom prst="rect">
            <a:avLst/>
          </a:prstGeom>
        </p:spPr>
        <p:txBody>
          <a:bodyPr vert="horz" lIns="91440" tIns="45720" rIns="91440" bIns="45720" rtlCol="0" anchor="ctr">
            <a:noAutofit/>
          </a:bodyPr>
          <a:lstStyle/>
          <a:p>
            <a:pPr marL="514350" lvl="0" indent="-514350">
              <a:spcBef>
                <a:spcPct val="0"/>
              </a:spcBef>
              <a:buFontTx/>
              <a:buAutoNum type="arabicPeriod"/>
              <a:defRPr/>
            </a:pPr>
            <a:r>
              <a:rPr lang="en-US" altLang="ko-KR" sz="2000" dirty="0">
                <a:latin typeface="+mj-lt"/>
                <a:ea typeface="+mj-ea"/>
                <a:cs typeface="+mj-cs"/>
              </a:rPr>
              <a:t>Just as the light we saw as a wave had the characteristics of </a:t>
            </a:r>
            <a:r>
              <a:rPr lang="en-US" altLang="ko-KR" sz="2000" u="sng" dirty="0">
                <a:latin typeface="+mj-lt"/>
                <a:ea typeface="+mj-ea"/>
                <a:cs typeface="+mj-cs"/>
              </a:rPr>
              <a:t>particles</a:t>
            </a:r>
            <a:r>
              <a:rPr lang="en-US" altLang="ko-KR" sz="2000" dirty="0">
                <a:latin typeface="+mj-lt"/>
                <a:ea typeface="+mj-ea"/>
                <a:cs typeface="+mj-cs"/>
              </a:rPr>
              <a:t>, the electrons we thought of as particles also had the characteristics of </a:t>
            </a:r>
            <a:r>
              <a:rPr lang="en-US" altLang="ko-KR" sz="2000" u="sng" dirty="0">
                <a:latin typeface="+mj-lt"/>
                <a:ea typeface="+mj-ea"/>
                <a:cs typeface="+mj-cs"/>
              </a:rPr>
              <a:t>waves</a:t>
            </a:r>
            <a:r>
              <a:rPr lang="en-US" altLang="ko-KR" sz="2000" dirty="0">
                <a:latin typeface="+mj-lt"/>
                <a:ea typeface="+mj-ea"/>
                <a:cs typeface="+mj-cs"/>
              </a:rPr>
              <a:t>. </a:t>
            </a:r>
          </a:p>
          <a:p>
            <a:pPr marL="514350" marR="0" lvl="0" indent="-514350" algn="l" defTabSz="914400" rtl="0" eaLnBrk="1" fontAlgn="auto" latinLnBrk="1" hangingPunct="1">
              <a:lnSpc>
                <a:spcPct val="100000"/>
              </a:lnSpc>
              <a:spcBef>
                <a:spcPct val="0"/>
              </a:spcBef>
              <a:spcAft>
                <a:spcPts val="0"/>
              </a:spcAft>
              <a:buClrTx/>
              <a:buSzTx/>
              <a:buFontTx/>
              <a:buAutoNum type="arabicPeriod"/>
              <a:tabLst/>
              <a:defRPr/>
            </a:pPr>
            <a:endParaRPr lang="en-US" altLang="ko-KR" sz="2000" dirty="0">
              <a:latin typeface="+mj-lt"/>
              <a:ea typeface="+mj-ea"/>
              <a:cs typeface="+mj-cs"/>
            </a:endParaRPr>
          </a:p>
          <a:p>
            <a:pPr marL="514350" lvl="0" indent="-514350">
              <a:spcBef>
                <a:spcPct val="0"/>
              </a:spcBef>
              <a:buFontTx/>
              <a:buAutoNum type="arabicPeriod"/>
              <a:defRPr/>
            </a:pPr>
            <a:r>
              <a:rPr lang="en-US" altLang="ko-KR" sz="2000" dirty="0">
                <a:latin typeface="+mj-lt"/>
                <a:ea typeface="+mj-ea"/>
                <a:cs typeface="+mj-cs"/>
              </a:rPr>
              <a:t>The former is not a hard particle like a bead, but it can spread through the two gaps at the same time, and can exist in different positions at the same time.</a:t>
            </a:r>
          </a:p>
          <a:p>
            <a:pPr marL="514350" marR="0" lvl="0" indent="-514350" algn="l" defTabSz="914400" rtl="0" eaLnBrk="1" fontAlgn="auto" latinLnBrk="1" hangingPunct="1">
              <a:lnSpc>
                <a:spcPct val="100000"/>
              </a:lnSpc>
              <a:spcBef>
                <a:spcPct val="0"/>
              </a:spcBef>
              <a:spcAft>
                <a:spcPts val="0"/>
              </a:spcAft>
              <a:buClrTx/>
              <a:buSzTx/>
              <a:buFontTx/>
              <a:buAutoNum type="arabicPeriod"/>
              <a:tabLst/>
              <a:defRPr/>
            </a:pPr>
            <a:endParaRPr lang="en-US" altLang="ko-KR" sz="2000" dirty="0">
              <a:latin typeface="+mj-lt"/>
              <a:ea typeface="+mj-ea"/>
              <a:cs typeface="+mj-cs"/>
            </a:endParaRPr>
          </a:p>
          <a:p>
            <a:pPr marL="514350" lvl="0" indent="-514350">
              <a:spcBef>
                <a:spcPct val="0"/>
              </a:spcBef>
              <a:buFontTx/>
              <a:buAutoNum type="arabicPeriod"/>
              <a:defRPr/>
            </a:pPr>
            <a:r>
              <a:rPr lang="en-US" altLang="ko-KR" sz="2000" dirty="0">
                <a:latin typeface="+mj-lt"/>
                <a:ea typeface="+mj-ea"/>
                <a:cs typeface="+mj-cs"/>
              </a:rPr>
              <a:t>Not only electrons, but all the particles in the world have the characteristics of waves. However, it is difficult to observe </a:t>
            </a:r>
            <a:r>
              <a:rPr lang="en-US" altLang="ko-KR" sz="2000" u="sng" dirty="0">
                <a:latin typeface="+mj-lt"/>
                <a:ea typeface="+mj-ea"/>
                <a:cs typeface="+mj-cs"/>
              </a:rPr>
              <a:t>wave</a:t>
            </a:r>
            <a:r>
              <a:rPr lang="en-US" altLang="ko-KR" sz="2000" dirty="0">
                <a:latin typeface="+mj-lt"/>
                <a:ea typeface="+mj-ea"/>
                <a:cs typeface="+mj-cs"/>
              </a:rPr>
              <a:t> phenomena such as spreading, coexistence, and interference due to the mass of the surrounding objects and the </a:t>
            </a:r>
            <a:r>
              <a:rPr lang="en-US" altLang="ko-KR" sz="2000" u="sng" dirty="0">
                <a:latin typeface="+mj-lt"/>
                <a:ea typeface="+mj-ea"/>
                <a:cs typeface="+mj-cs"/>
              </a:rPr>
              <a:t>wavelength</a:t>
            </a:r>
            <a:r>
              <a:rPr lang="en-US" altLang="ko-KR" sz="2000" dirty="0">
                <a:latin typeface="+mj-lt"/>
                <a:ea typeface="+mj-ea"/>
                <a:cs typeface="+mj-cs"/>
              </a:rPr>
              <a:t> thereof being too short.   </a:t>
            </a:r>
          </a:p>
          <a:p>
            <a:pPr marL="514350" marR="0" lvl="0" indent="-514350" algn="l" defTabSz="914400" rtl="0" eaLnBrk="1" fontAlgn="auto" latinLnBrk="1" hangingPunct="1">
              <a:lnSpc>
                <a:spcPct val="100000"/>
              </a:lnSpc>
              <a:spcBef>
                <a:spcPct val="0"/>
              </a:spcBef>
              <a:spcAft>
                <a:spcPts val="0"/>
              </a:spcAft>
              <a:buClrTx/>
              <a:buSzTx/>
              <a:buFontTx/>
              <a:buAutoNum type="arabicPeriod"/>
              <a:tabLst/>
              <a:defRPr/>
            </a:pPr>
            <a:endParaRPr lang="en-US" altLang="ko-KR" sz="2000" dirty="0">
              <a:latin typeface="+mj-lt"/>
              <a:ea typeface="+mj-ea"/>
              <a:cs typeface="+mj-cs"/>
            </a:endParaRPr>
          </a:p>
        </p:txBody>
      </p:sp>
    </p:spTree>
    <p:extLst>
      <p:ext uri="{BB962C8B-B14F-4D97-AF65-F5344CB8AC3E}">
        <p14:creationId xmlns:p14="http://schemas.microsoft.com/office/powerpoint/2010/main" val="1879437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graphics8.nytimes.com/images/2006/12/03/books/YAGO600SPAN.jp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0"/>
            <a:ext cx="915009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제목 1"/>
          <p:cNvSpPr txBox="1">
            <a:spLocks/>
          </p:cNvSpPr>
          <p:nvPr/>
        </p:nvSpPr>
        <p:spPr>
          <a:xfrm>
            <a:off x="0" y="0"/>
            <a:ext cx="9180512" cy="2780928"/>
          </a:xfrm>
          <a:prstGeom prst="rect">
            <a:avLst/>
          </a:prstGeom>
          <a:solidFill>
            <a:srgbClr val="000000">
              <a:alpha val="43137"/>
            </a:srgbClr>
          </a:solidFill>
        </p:spPr>
        <p:txBody>
          <a:bodyPr vert="horz" lIns="91440" tIns="45720" rIns="91440" bIns="45720" rtlCol="0" anchor="ctr">
            <a:noAutofit/>
            <a:scene3d>
              <a:camera prst="orthographicFront"/>
              <a:lightRig rig="soft" dir="tl">
                <a:rot lat="0" lon="0" rev="0"/>
              </a:lightRig>
            </a:scene3d>
            <a:sp3d contourW="25400" prstMaterial="matte">
              <a:contourClr>
                <a:schemeClr val="accent2">
                  <a:tint val="20000"/>
                </a:schemeClr>
              </a:contourClr>
            </a:sp3d>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gn="ctr"/>
            <a:br>
              <a:rPr lang="en-US" altLang="ko-KR" sz="2800" b="1" spc="50" dirty="0">
                <a:ln w="11430">
                  <a:noFill/>
                </a:ln>
              </a:rPr>
            </a:br>
            <a:r>
              <a:rPr lang="en-US" altLang="ko-KR" sz="3600" b="1" spc="50" dirty="0">
                <a:ln w="11430">
                  <a:solidFill>
                    <a:schemeClr val="bg1"/>
                  </a:solidFill>
                </a:ln>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3. Quantum Physics : </a:t>
            </a:r>
          </a:p>
          <a:p>
            <a:pPr algn="ctr"/>
            <a:r>
              <a:rPr lang="en-US" altLang="ko-KR" sz="3600" b="1" spc="50" dirty="0">
                <a:ln w="11430">
                  <a:solidFill>
                    <a:schemeClr val="bg1"/>
                  </a:solidFill>
                </a:ln>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Ambiguous World</a:t>
            </a:r>
            <a:br>
              <a:rPr lang="en-US" altLang="ko-KR" sz="3600" b="1" spc="50" dirty="0">
                <a:ln w="11430">
                  <a:solidFill>
                    <a:schemeClr val="bg1"/>
                  </a:solidFill>
                </a:ln>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br>
            <a:r>
              <a:rPr lang="en-US" altLang="ko-KR" sz="3600" b="1" spc="50" dirty="0">
                <a:ln w="11430">
                  <a:solidFill>
                    <a:schemeClr val="bg1"/>
                  </a:solidFill>
                </a:ln>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3 </a:t>
            </a:r>
            <a:r>
              <a:rPr lang="ko-KR" altLang="en-US" sz="3600" b="1" spc="50" dirty="0">
                <a:ln w="11430">
                  <a:solidFill>
                    <a:schemeClr val="bg1"/>
                  </a:solidFill>
                </a:ln>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강</a:t>
            </a:r>
            <a:r>
              <a:rPr lang="en-US" altLang="ko-KR" sz="3600" b="1" spc="50" dirty="0">
                <a:ln w="11430">
                  <a:solidFill>
                    <a:schemeClr val="bg1"/>
                  </a:solidFill>
                </a:ln>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a:t>
            </a:r>
            <a:r>
              <a:rPr lang="ko-KR" altLang="en-US" sz="3600" b="1" spc="50" dirty="0">
                <a:ln w="11430">
                  <a:solidFill>
                    <a:schemeClr val="bg1"/>
                  </a:solidFill>
                </a:ln>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양자역학 </a:t>
            </a:r>
            <a:r>
              <a:rPr lang="en-US" altLang="ko-KR" sz="3600" b="1" spc="50" dirty="0">
                <a:ln w="11430">
                  <a:solidFill>
                    <a:schemeClr val="bg1"/>
                  </a:solidFill>
                </a:ln>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a:t>
            </a:r>
            <a:r>
              <a:rPr lang="ko-KR" altLang="en-US" sz="3600" b="1" spc="50" dirty="0">
                <a:ln w="11430">
                  <a:solidFill>
                    <a:schemeClr val="bg1"/>
                  </a:solidFill>
                </a:ln>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모호한 세상</a:t>
            </a:r>
            <a:endParaRPr lang="ko-KR" altLang="en-US" sz="3600" b="1" spc="50" dirty="0">
              <a:ln w="11430">
                <a:solidFill>
                  <a:schemeClr val="bg1"/>
                </a:solidFill>
              </a:ln>
              <a:solidFill>
                <a:schemeClr val="bg1"/>
              </a:solidFill>
            </a:endParaRPr>
          </a:p>
        </p:txBody>
      </p:sp>
    </p:spTree>
    <p:extLst>
      <p:ext uri="{BB962C8B-B14F-4D97-AF65-F5344CB8AC3E}">
        <p14:creationId xmlns:p14="http://schemas.microsoft.com/office/powerpoint/2010/main" val="5351099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0" y="110684"/>
            <a:ext cx="9144000" cy="669757"/>
          </a:xfrm>
        </p:spPr>
        <p:txBody>
          <a:bodyPr>
            <a:noAutofit/>
          </a:bodyPr>
          <a:lstStyle/>
          <a:p>
            <a:r>
              <a:rPr lang="en-US" altLang="ko-KR" sz="3200" dirty="0"/>
              <a:t>Limit of Newton Mechanics</a:t>
            </a:r>
            <a:br>
              <a:rPr lang="en-US" altLang="ko-KR" sz="3200" dirty="0"/>
            </a:br>
            <a:r>
              <a:rPr lang="ko-KR" altLang="en-US" sz="3200" dirty="0" err="1"/>
              <a:t>뉴튼</a:t>
            </a:r>
            <a:r>
              <a:rPr lang="ko-KR" altLang="en-US" sz="3200" dirty="0"/>
              <a:t> 역학의 한계</a:t>
            </a:r>
          </a:p>
        </p:txBody>
      </p:sp>
      <p:sp>
        <p:nvSpPr>
          <p:cNvPr id="10" name="직사각형 9"/>
          <p:cNvSpPr/>
          <p:nvPr/>
        </p:nvSpPr>
        <p:spPr>
          <a:xfrm>
            <a:off x="2363532" y="2734253"/>
            <a:ext cx="1765227" cy="584775"/>
          </a:xfrm>
          <a:prstGeom prst="rect">
            <a:avLst/>
          </a:prstGeom>
        </p:spPr>
        <p:txBody>
          <a:bodyPr wrap="none">
            <a:spAutoFit/>
          </a:bodyPr>
          <a:lstStyle/>
          <a:p>
            <a:pPr algn="ctr"/>
            <a:r>
              <a:rPr lang="ko-KR" altLang="en-US" sz="1600" dirty="0"/>
              <a:t>각 입자들의 </a:t>
            </a:r>
            <a:endParaRPr lang="en-US" altLang="ko-KR" sz="1600" dirty="0"/>
          </a:p>
          <a:p>
            <a:pPr algn="ctr"/>
            <a:r>
              <a:rPr lang="ko-KR" altLang="en-US" sz="1600" dirty="0"/>
              <a:t>현재 위치와 속도</a:t>
            </a:r>
          </a:p>
        </p:txBody>
      </p:sp>
      <p:sp>
        <p:nvSpPr>
          <p:cNvPr id="11" name="직사각형 10"/>
          <p:cNvSpPr/>
          <p:nvPr/>
        </p:nvSpPr>
        <p:spPr>
          <a:xfrm>
            <a:off x="4268390" y="2175467"/>
            <a:ext cx="3985386" cy="338554"/>
          </a:xfrm>
          <a:prstGeom prst="rect">
            <a:avLst/>
          </a:prstGeom>
        </p:spPr>
        <p:txBody>
          <a:bodyPr wrap="none">
            <a:spAutoFit/>
          </a:bodyPr>
          <a:lstStyle/>
          <a:p>
            <a:r>
              <a:rPr lang="ko-KR" altLang="en-US" sz="1600" dirty="0"/>
              <a:t>각 입자들이 받는 힘 결정 </a:t>
            </a:r>
            <a:r>
              <a:rPr lang="en-US" altLang="ko-KR" sz="1600" dirty="0"/>
              <a:t>Determine force</a:t>
            </a:r>
            <a:endParaRPr lang="ko-KR" altLang="en-US" sz="1600" dirty="0"/>
          </a:p>
        </p:txBody>
      </p:sp>
      <p:sp>
        <p:nvSpPr>
          <p:cNvPr id="12" name="직사각형 11"/>
          <p:cNvSpPr/>
          <p:nvPr/>
        </p:nvSpPr>
        <p:spPr>
          <a:xfrm>
            <a:off x="6767213" y="2675167"/>
            <a:ext cx="1765227" cy="584775"/>
          </a:xfrm>
          <a:prstGeom prst="rect">
            <a:avLst/>
          </a:prstGeom>
        </p:spPr>
        <p:txBody>
          <a:bodyPr wrap="none">
            <a:spAutoFit/>
          </a:bodyPr>
          <a:lstStyle/>
          <a:p>
            <a:pPr algn="ctr"/>
            <a:r>
              <a:rPr lang="ko-KR" altLang="en-US" sz="1600" dirty="0"/>
              <a:t>각 입자들의 </a:t>
            </a:r>
            <a:endParaRPr lang="en-US" altLang="ko-KR" sz="1600" dirty="0"/>
          </a:p>
          <a:p>
            <a:pPr algn="ctr"/>
            <a:r>
              <a:rPr lang="ko-KR" altLang="en-US" sz="1600" dirty="0"/>
              <a:t>다음 위치와 속도</a:t>
            </a:r>
          </a:p>
        </p:txBody>
      </p:sp>
      <p:sp>
        <p:nvSpPr>
          <p:cNvPr id="3" name="오른쪽 화살표 2"/>
          <p:cNvSpPr/>
          <p:nvPr/>
        </p:nvSpPr>
        <p:spPr>
          <a:xfrm>
            <a:off x="4128759" y="2967555"/>
            <a:ext cx="2638454" cy="1181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U자형 화살표 3"/>
          <p:cNvSpPr/>
          <p:nvPr/>
        </p:nvSpPr>
        <p:spPr>
          <a:xfrm rot="10800000">
            <a:off x="3144835" y="3378478"/>
            <a:ext cx="4617048" cy="554577"/>
          </a:xfrm>
          <a:prstGeom prst="uturnArrow">
            <a:avLst>
              <a:gd name="adj1" fmla="val 14313"/>
              <a:gd name="adj2" fmla="val 25000"/>
              <a:gd name="adj3" fmla="val 23473"/>
              <a:gd name="adj4" fmla="val 43750"/>
              <a:gd name="adj5" fmla="val 998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 name="아래쪽 화살표 4"/>
          <p:cNvSpPr/>
          <p:nvPr/>
        </p:nvSpPr>
        <p:spPr>
          <a:xfrm>
            <a:off x="4787285" y="2578984"/>
            <a:ext cx="1332148" cy="345094"/>
          </a:xfrm>
          <a:prstGeom prst="downArrow">
            <a:avLst>
              <a:gd name="adj1" fmla="val 84321"/>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F=ma</a:t>
            </a:r>
            <a:endParaRPr lang="ko-KR" altLang="en-US" dirty="0"/>
          </a:p>
        </p:txBody>
      </p:sp>
      <p:pic>
        <p:nvPicPr>
          <p:cNvPr id="13" name="Picture 2" descr="http://upload.wikimedia.org/wikipedia/commons/thumb/3/39/GodfreyKneller-IsaacNewton-1689.jpg/220px-GodfreyKneller-IsaacNewton-1689.jpg">
            <a:hlinkClick r:id="rId2"/>
          </p:cNvPr>
          <p:cNvPicPr>
            <a:picLocks noChangeAspect="1" noChangeArrowheads="1"/>
          </p:cNvPicPr>
          <p:nvPr/>
        </p:nvPicPr>
        <p:blipFill>
          <a:blip r:embed="rId3" cstate="print"/>
          <a:srcRect/>
          <a:stretch>
            <a:fillRect/>
          </a:stretch>
        </p:blipFill>
        <p:spPr bwMode="auto">
          <a:xfrm>
            <a:off x="434848" y="1488416"/>
            <a:ext cx="1578864" cy="2167351"/>
          </a:xfrm>
          <a:prstGeom prst="rect">
            <a:avLst/>
          </a:prstGeom>
          <a:noFill/>
        </p:spPr>
      </p:pic>
      <p:sp>
        <p:nvSpPr>
          <p:cNvPr id="6" name="모서리가 둥근 사각형 설명선 5"/>
          <p:cNvSpPr/>
          <p:nvPr/>
        </p:nvSpPr>
        <p:spPr>
          <a:xfrm>
            <a:off x="2363532" y="963156"/>
            <a:ext cx="6312924" cy="1212309"/>
          </a:xfrm>
          <a:prstGeom prst="wedgeRoundRectCallout">
            <a:avLst>
              <a:gd name="adj1" fmla="val -54190"/>
              <a:gd name="adj2" fmla="val 8456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dirty="0"/>
              <a:t>현재 입자들의 위치와 속도를 알려줘</a:t>
            </a:r>
            <a:r>
              <a:rPr lang="en-US" altLang="ko-KR" dirty="0"/>
              <a:t>. </a:t>
            </a:r>
            <a:r>
              <a:rPr lang="ko-KR" altLang="en-US" dirty="0"/>
              <a:t>그럼 </a:t>
            </a:r>
            <a:r>
              <a:rPr lang="en-US" altLang="ko-KR" dirty="0"/>
              <a:t>F=ma</a:t>
            </a:r>
            <a:r>
              <a:rPr lang="ko-KR" altLang="en-US" dirty="0"/>
              <a:t>를 사용해서 다음 순간의 위치와 속도를 계산해 </a:t>
            </a:r>
            <a:r>
              <a:rPr lang="ko-KR" altLang="en-US" dirty="0" err="1"/>
              <a:t>줄께</a:t>
            </a:r>
            <a:r>
              <a:rPr lang="en-US" altLang="ko-KR" dirty="0"/>
              <a:t>.</a:t>
            </a:r>
          </a:p>
          <a:p>
            <a:r>
              <a:rPr lang="ko-KR" altLang="en-US" dirty="0"/>
              <a:t>파동이라도 문제없어</a:t>
            </a:r>
            <a:r>
              <a:rPr lang="en-US" altLang="ko-KR" dirty="0"/>
              <a:t>. </a:t>
            </a:r>
            <a:r>
              <a:rPr lang="ko-KR" altLang="en-US" dirty="0"/>
              <a:t>파동이란 입자들의 무리 이동일 뿐이니까</a:t>
            </a:r>
            <a:r>
              <a:rPr lang="en-US" altLang="ko-KR" dirty="0"/>
              <a:t>.</a:t>
            </a:r>
            <a:endParaRPr lang="ko-KR" altLang="en-US" dirty="0"/>
          </a:p>
        </p:txBody>
      </p:sp>
      <p:pic>
        <p:nvPicPr>
          <p:cNvPr id="4100" name="Picture 4" descr="https://encrypted-tbn1.gstatic.com/images?q=tbn:ANd9GcQdcIu-SdUP_odx5faDVOnVLbhu7p996IK-q1PXn_SfaVm1xjtk">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4288" y="4298485"/>
            <a:ext cx="1408596" cy="1868981"/>
          </a:xfrm>
          <a:prstGeom prst="rect">
            <a:avLst/>
          </a:prstGeom>
          <a:noFill/>
          <a:extLst>
            <a:ext uri="{909E8E84-426E-40DD-AFC4-6F175D3DCCD1}">
              <a14:hiddenFill xmlns:a14="http://schemas.microsoft.com/office/drawing/2010/main">
                <a:solidFill>
                  <a:srgbClr val="FFFFFF"/>
                </a:solidFill>
              </a14:hiddenFill>
            </a:ext>
          </a:extLst>
        </p:spPr>
      </p:pic>
      <p:sp>
        <p:nvSpPr>
          <p:cNvPr id="14" name="사각형 설명선 13"/>
          <p:cNvSpPr/>
          <p:nvPr/>
        </p:nvSpPr>
        <p:spPr>
          <a:xfrm>
            <a:off x="4022559" y="4134860"/>
            <a:ext cx="2850853" cy="1060015"/>
          </a:xfrm>
          <a:prstGeom prst="wedgeRectCallout">
            <a:avLst>
              <a:gd name="adj1" fmla="val 59019"/>
              <a:gd name="adj2" fmla="val 8406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solidFill>
                  <a:schemeClr val="tx1"/>
                </a:solidFill>
              </a:rPr>
              <a:t>음</a:t>
            </a:r>
            <a:r>
              <a:rPr lang="en-US" altLang="ko-KR" dirty="0">
                <a:solidFill>
                  <a:schemeClr val="tx1"/>
                </a:solidFill>
              </a:rPr>
              <a:t>.. </a:t>
            </a:r>
            <a:r>
              <a:rPr lang="ko-KR" altLang="en-US" dirty="0">
                <a:solidFill>
                  <a:schemeClr val="tx1"/>
                </a:solidFill>
              </a:rPr>
              <a:t>그게 말이죠</a:t>
            </a:r>
            <a:r>
              <a:rPr lang="en-US" altLang="ko-KR" dirty="0">
                <a:solidFill>
                  <a:schemeClr val="tx1"/>
                </a:solidFill>
              </a:rPr>
              <a:t>.</a:t>
            </a:r>
          </a:p>
          <a:p>
            <a:pPr algn="ctr"/>
            <a:r>
              <a:rPr lang="ko-KR" altLang="en-US" dirty="0">
                <a:solidFill>
                  <a:schemeClr val="tx1"/>
                </a:solidFill>
              </a:rPr>
              <a:t>알려주기 곤란하게 </a:t>
            </a:r>
            <a:endParaRPr lang="en-US" altLang="ko-KR" dirty="0">
              <a:solidFill>
                <a:schemeClr val="tx1"/>
              </a:solidFill>
            </a:endParaRPr>
          </a:p>
          <a:p>
            <a:pPr algn="ctr"/>
            <a:r>
              <a:rPr lang="ko-KR" altLang="en-US" dirty="0">
                <a:solidFill>
                  <a:schemeClr val="tx1"/>
                </a:solidFill>
              </a:rPr>
              <a:t>되었는걸요</a:t>
            </a:r>
            <a:r>
              <a:rPr lang="en-US" altLang="ko-KR" dirty="0">
                <a:solidFill>
                  <a:schemeClr val="tx1"/>
                </a:solidFill>
              </a:rPr>
              <a:t>.</a:t>
            </a:r>
            <a:endParaRPr lang="ko-KR" altLang="en-US" dirty="0">
              <a:solidFill>
                <a:schemeClr val="tx1"/>
              </a:solidFill>
            </a:endParaRPr>
          </a:p>
        </p:txBody>
      </p:sp>
      <p:sp>
        <p:nvSpPr>
          <p:cNvPr id="16" name="직사각형 15"/>
          <p:cNvSpPr/>
          <p:nvPr/>
        </p:nvSpPr>
        <p:spPr>
          <a:xfrm>
            <a:off x="6008700" y="6287985"/>
            <a:ext cx="3136788" cy="369332"/>
          </a:xfrm>
          <a:prstGeom prst="rect">
            <a:avLst/>
          </a:prstGeom>
        </p:spPr>
        <p:txBody>
          <a:bodyPr wrap="square">
            <a:spAutoFit/>
          </a:bodyPr>
          <a:lstStyle/>
          <a:p>
            <a:pPr algn="ctr"/>
            <a:r>
              <a:rPr lang="en-US" altLang="ko-KR" dirty="0"/>
              <a:t>W. Heisenberg </a:t>
            </a:r>
            <a:r>
              <a:rPr lang="ko-KR" altLang="en-US" dirty="0" err="1"/>
              <a:t>하이젠베르그</a:t>
            </a:r>
            <a:endParaRPr lang="ko-KR" altLang="en-US" dirty="0"/>
          </a:p>
        </p:txBody>
      </p:sp>
      <p:sp>
        <p:nvSpPr>
          <p:cNvPr id="8" name="TextBox 7"/>
          <p:cNvSpPr txBox="1"/>
          <p:nvPr/>
        </p:nvSpPr>
        <p:spPr>
          <a:xfrm>
            <a:off x="2123728" y="3414154"/>
            <a:ext cx="2864887" cy="369332"/>
          </a:xfrm>
          <a:prstGeom prst="rect">
            <a:avLst/>
          </a:prstGeom>
          <a:noFill/>
        </p:spPr>
        <p:txBody>
          <a:bodyPr wrap="none" rtlCol="0">
            <a:spAutoFit/>
          </a:bodyPr>
          <a:lstStyle/>
          <a:p>
            <a:r>
              <a:rPr lang="en-US" altLang="ko-KR" dirty="0"/>
              <a:t>Current position &amp; velocity</a:t>
            </a:r>
            <a:endParaRPr lang="ko-KR" altLang="en-US" dirty="0"/>
          </a:p>
        </p:txBody>
      </p:sp>
      <p:sp>
        <p:nvSpPr>
          <p:cNvPr id="17" name="TextBox 16"/>
          <p:cNvSpPr txBox="1"/>
          <p:nvPr/>
        </p:nvSpPr>
        <p:spPr>
          <a:xfrm>
            <a:off x="6119433" y="3278488"/>
            <a:ext cx="2762295" cy="369332"/>
          </a:xfrm>
          <a:prstGeom prst="rect">
            <a:avLst/>
          </a:prstGeom>
          <a:noFill/>
        </p:spPr>
        <p:txBody>
          <a:bodyPr wrap="none" rtlCol="0">
            <a:spAutoFit/>
          </a:bodyPr>
          <a:lstStyle/>
          <a:p>
            <a:r>
              <a:rPr lang="en-US" altLang="ko-KR" dirty="0"/>
              <a:t>Future position &amp; velocity</a:t>
            </a:r>
            <a:endParaRPr lang="ko-KR" altLang="en-US" dirty="0"/>
          </a:p>
        </p:txBody>
      </p:sp>
      <p:sp>
        <p:nvSpPr>
          <p:cNvPr id="18" name="직사각형 17"/>
          <p:cNvSpPr/>
          <p:nvPr/>
        </p:nvSpPr>
        <p:spPr>
          <a:xfrm>
            <a:off x="626870" y="3193812"/>
            <a:ext cx="1226109" cy="369332"/>
          </a:xfrm>
          <a:prstGeom prst="rect">
            <a:avLst/>
          </a:prstGeom>
        </p:spPr>
        <p:txBody>
          <a:bodyPr wrap="square">
            <a:spAutoFit/>
          </a:bodyPr>
          <a:lstStyle/>
          <a:p>
            <a:pPr algn="ctr"/>
            <a:r>
              <a:rPr lang="en-US" altLang="ko-KR" dirty="0">
                <a:solidFill>
                  <a:schemeClr val="bg1"/>
                </a:solidFill>
              </a:rPr>
              <a:t>I. Newton</a:t>
            </a:r>
            <a:endParaRPr lang="ko-KR" altLang="en-US" dirty="0">
              <a:solidFill>
                <a:schemeClr val="bg1"/>
              </a:solidFill>
            </a:endParaRPr>
          </a:p>
        </p:txBody>
      </p:sp>
      <p:sp>
        <p:nvSpPr>
          <p:cNvPr id="9" name="사각형 설명선 8"/>
          <p:cNvSpPr/>
          <p:nvPr/>
        </p:nvSpPr>
        <p:spPr>
          <a:xfrm>
            <a:off x="255345" y="3930863"/>
            <a:ext cx="3312368" cy="1512168"/>
          </a:xfrm>
          <a:prstGeom prst="wedgeRectCallout">
            <a:avLst>
              <a:gd name="adj1" fmla="val -25705"/>
              <a:gd name="adj2" fmla="val -667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t>Give me information of motion</a:t>
            </a:r>
          </a:p>
          <a:p>
            <a:pPr algn="ctr"/>
            <a:r>
              <a:rPr lang="en-US" altLang="ko-KR"/>
              <a:t>such as position and velocity, then I will calculate the future move and let you know.</a:t>
            </a:r>
            <a:endParaRPr lang="ko-KR" altLang="en-US" dirty="0"/>
          </a:p>
        </p:txBody>
      </p:sp>
      <p:sp>
        <p:nvSpPr>
          <p:cNvPr id="20" name="사각형 설명선 19"/>
          <p:cNvSpPr/>
          <p:nvPr/>
        </p:nvSpPr>
        <p:spPr>
          <a:xfrm>
            <a:off x="3768289" y="5171745"/>
            <a:ext cx="2615533" cy="1065047"/>
          </a:xfrm>
          <a:prstGeom prst="wedgeRectCallout">
            <a:avLst>
              <a:gd name="adj1" fmla="val 72321"/>
              <a:gd name="adj2" fmla="val 106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Hmm.. It would be very hard to tell you</a:t>
            </a:r>
            <a:endParaRPr lang="ko-KR" altLang="en-US" dirty="0"/>
          </a:p>
        </p:txBody>
      </p:sp>
    </p:spTree>
    <p:extLst>
      <p:ext uri="{BB962C8B-B14F-4D97-AF65-F5344CB8AC3E}">
        <p14:creationId xmlns:p14="http://schemas.microsoft.com/office/powerpoint/2010/main" val="4609308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0" y="33480"/>
            <a:ext cx="9144000" cy="788290"/>
          </a:xfrm>
        </p:spPr>
        <p:txBody>
          <a:bodyPr>
            <a:noAutofit/>
          </a:bodyPr>
          <a:lstStyle/>
          <a:p>
            <a:r>
              <a:rPr lang="en-US" altLang="ko-KR" sz="2400" dirty="0"/>
              <a:t>Can not tell position and velocity at the same time</a:t>
            </a:r>
            <a:br>
              <a:rPr lang="en-US" altLang="ko-KR" sz="2400" dirty="0"/>
            </a:br>
            <a:r>
              <a:rPr lang="ko-KR" altLang="en-US" sz="2400" dirty="0"/>
              <a:t>위치와 속도를 동시에 말할 수 없다</a:t>
            </a:r>
          </a:p>
        </p:txBody>
      </p:sp>
      <p:pic>
        <p:nvPicPr>
          <p:cNvPr id="13" name="Picture 4" descr="https://encrypted-tbn1.gstatic.com/images?q=tbn:ANd9GcQdcIu-SdUP_odx5faDVOnVLbhu7p996IK-q1PXn_SfaVm1xjtk">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3503" y="3422057"/>
            <a:ext cx="1768636" cy="2346696"/>
          </a:xfrm>
          <a:prstGeom prst="rect">
            <a:avLst/>
          </a:prstGeom>
          <a:noFill/>
          <a:extLst>
            <a:ext uri="{909E8E84-426E-40DD-AFC4-6F175D3DCCD1}">
              <a14:hiddenFill xmlns:a14="http://schemas.microsoft.com/office/drawing/2010/main">
                <a:solidFill>
                  <a:srgbClr val="FFFFFF"/>
                </a:solidFill>
              </a14:hiddenFill>
            </a:ext>
          </a:extLst>
        </p:spPr>
      </p:pic>
      <p:sp>
        <p:nvSpPr>
          <p:cNvPr id="6" name="사각형 설명선 5"/>
          <p:cNvSpPr/>
          <p:nvPr/>
        </p:nvSpPr>
        <p:spPr>
          <a:xfrm>
            <a:off x="1846331" y="3469478"/>
            <a:ext cx="4464496" cy="2551810"/>
          </a:xfrm>
          <a:prstGeom prst="wedgeRectCallout">
            <a:avLst>
              <a:gd name="adj1" fmla="val 59242"/>
              <a:gd name="adj2" fmla="val 2474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ko-KR" dirty="0">
              <a:solidFill>
                <a:srgbClr val="C00000"/>
              </a:solidFill>
            </a:endParaRPr>
          </a:p>
          <a:p>
            <a:r>
              <a:rPr lang="ko-KR" altLang="en-US" dirty="0">
                <a:solidFill>
                  <a:srgbClr val="C00000"/>
                </a:solidFill>
              </a:rPr>
              <a:t>물론 그건 아니죠</a:t>
            </a:r>
            <a:r>
              <a:rPr lang="en-US" altLang="ko-KR" dirty="0">
                <a:solidFill>
                  <a:srgbClr val="C00000"/>
                </a:solidFill>
              </a:rPr>
              <a:t>.</a:t>
            </a:r>
          </a:p>
          <a:p>
            <a:r>
              <a:rPr lang="ko-KR" altLang="en-US" dirty="0">
                <a:solidFill>
                  <a:srgbClr val="C00000"/>
                </a:solidFill>
              </a:rPr>
              <a:t>위치를 정확히 측정하려고 하면</a:t>
            </a:r>
            <a:r>
              <a:rPr lang="en-US" altLang="ko-KR" dirty="0">
                <a:solidFill>
                  <a:srgbClr val="C00000"/>
                </a:solidFill>
              </a:rPr>
              <a:t>, </a:t>
            </a:r>
            <a:r>
              <a:rPr lang="ko-KR" altLang="en-US" dirty="0">
                <a:solidFill>
                  <a:srgbClr val="C00000"/>
                </a:solidFill>
              </a:rPr>
              <a:t>속도가 불분명해지고</a:t>
            </a:r>
            <a:r>
              <a:rPr lang="en-US" altLang="ko-KR" dirty="0">
                <a:solidFill>
                  <a:srgbClr val="C00000"/>
                </a:solidFill>
              </a:rPr>
              <a:t>, </a:t>
            </a:r>
          </a:p>
          <a:p>
            <a:r>
              <a:rPr lang="ko-KR" altLang="en-US" dirty="0">
                <a:solidFill>
                  <a:srgbClr val="C00000"/>
                </a:solidFill>
              </a:rPr>
              <a:t>속도를 정확히 알아낸 순간 위치에 대한 정보가 사라져 버리거든요</a:t>
            </a:r>
            <a:r>
              <a:rPr lang="en-US" altLang="ko-KR" dirty="0">
                <a:solidFill>
                  <a:srgbClr val="C00000"/>
                </a:solidFill>
              </a:rPr>
              <a:t>.</a:t>
            </a:r>
          </a:p>
          <a:p>
            <a:r>
              <a:rPr lang="en-US" altLang="ko-KR" dirty="0">
                <a:solidFill>
                  <a:srgbClr val="C00000"/>
                </a:solidFill>
              </a:rPr>
              <a:t>Of course not. If I measure position, then velocity becomes unclear. If I want to know velocity exactly, the position becomes unclear.</a:t>
            </a:r>
            <a:endParaRPr lang="ko-KR" altLang="en-US" dirty="0">
              <a:solidFill>
                <a:srgbClr val="C00000"/>
              </a:solidFill>
            </a:endParaRPr>
          </a:p>
          <a:p>
            <a:pPr algn="ctr"/>
            <a:endParaRPr lang="ko-KR" altLang="en-US" dirty="0">
              <a:solidFill>
                <a:srgbClr val="C00000"/>
              </a:solidFill>
            </a:endParaRPr>
          </a:p>
        </p:txBody>
      </p:sp>
      <p:pic>
        <p:nvPicPr>
          <p:cNvPr id="16" name="Picture 2" descr="http://upload.wikimedia.org/wikipedia/commons/thumb/3/39/GodfreyKneller-IsaacNewton-1689.jpg/220px-GodfreyKneller-IsaacNewton-1689.jpg">
            <a:hlinkClick r:id="rId4"/>
          </p:cNvPr>
          <p:cNvPicPr>
            <a:picLocks noChangeAspect="1" noChangeArrowheads="1"/>
          </p:cNvPicPr>
          <p:nvPr/>
        </p:nvPicPr>
        <p:blipFill>
          <a:blip r:embed="rId5" cstate="print"/>
          <a:srcRect/>
          <a:stretch>
            <a:fillRect/>
          </a:stretch>
        </p:blipFill>
        <p:spPr bwMode="auto">
          <a:xfrm>
            <a:off x="285520" y="1052736"/>
            <a:ext cx="1728192" cy="2372337"/>
          </a:xfrm>
          <a:prstGeom prst="rect">
            <a:avLst/>
          </a:prstGeom>
          <a:noFill/>
        </p:spPr>
      </p:pic>
      <p:sp>
        <p:nvSpPr>
          <p:cNvPr id="17" name="모서리가 둥근 사각형 설명선 16"/>
          <p:cNvSpPr/>
          <p:nvPr/>
        </p:nvSpPr>
        <p:spPr>
          <a:xfrm>
            <a:off x="2203908" y="963158"/>
            <a:ext cx="4235364" cy="1050516"/>
          </a:xfrm>
          <a:prstGeom prst="wedgeRoundRectCallout">
            <a:avLst>
              <a:gd name="adj1" fmla="val -54190"/>
              <a:gd name="adj2" fmla="val 8456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dirty="0"/>
              <a:t>무슨 소리야</a:t>
            </a:r>
            <a:r>
              <a:rPr lang="en-US" altLang="ko-KR" dirty="0"/>
              <a:t>? </a:t>
            </a:r>
            <a:r>
              <a:rPr lang="ko-KR" altLang="en-US" dirty="0"/>
              <a:t>나를 못 믿겠다는 거야</a:t>
            </a:r>
            <a:r>
              <a:rPr lang="en-US" altLang="ko-KR" dirty="0"/>
              <a:t>?</a:t>
            </a:r>
          </a:p>
          <a:p>
            <a:r>
              <a:rPr lang="en-US" altLang="ko-KR" dirty="0"/>
              <a:t>What ? Don’t you trust me ?</a:t>
            </a:r>
            <a:endParaRPr lang="ko-KR" altLang="en-US" dirty="0"/>
          </a:p>
        </p:txBody>
      </p:sp>
      <p:sp>
        <p:nvSpPr>
          <p:cNvPr id="8" name="직사각형 7"/>
          <p:cNvSpPr/>
          <p:nvPr/>
        </p:nvSpPr>
        <p:spPr>
          <a:xfrm>
            <a:off x="5849374" y="6146898"/>
            <a:ext cx="3136788" cy="369332"/>
          </a:xfrm>
          <a:prstGeom prst="rect">
            <a:avLst/>
          </a:prstGeom>
        </p:spPr>
        <p:txBody>
          <a:bodyPr wrap="square">
            <a:spAutoFit/>
          </a:bodyPr>
          <a:lstStyle/>
          <a:p>
            <a:pPr algn="ctr"/>
            <a:r>
              <a:rPr lang="en-US" altLang="ko-KR" dirty="0"/>
              <a:t>W. Heisenberg </a:t>
            </a:r>
            <a:r>
              <a:rPr lang="ko-KR" altLang="en-US" dirty="0" err="1"/>
              <a:t>하이젠베르그</a:t>
            </a:r>
            <a:endParaRPr lang="ko-KR" altLang="en-US" dirty="0"/>
          </a:p>
        </p:txBody>
      </p:sp>
      <p:sp>
        <p:nvSpPr>
          <p:cNvPr id="9" name="직사각형 8"/>
          <p:cNvSpPr/>
          <p:nvPr/>
        </p:nvSpPr>
        <p:spPr>
          <a:xfrm>
            <a:off x="467544" y="3052725"/>
            <a:ext cx="1226109" cy="369332"/>
          </a:xfrm>
          <a:prstGeom prst="rect">
            <a:avLst/>
          </a:prstGeom>
        </p:spPr>
        <p:txBody>
          <a:bodyPr wrap="square">
            <a:spAutoFit/>
          </a:bodyPr>
          <a:lstStyle/>
          <a:p>
            <a:pPr algn="ctr"/>
            <a:r>
              <a:rPr lang="en-US" altLang="ko-KR" dirty="0">
                <a:solidFill>
                  <a:schemeClr val="bg1"/>
                </a:solidFill>
              </a:rPr>
              <a:t>I. Newton</a:t>
            </a:r>
            <a:endParaRPr lang="ko-KR" altLang="en-US" dirty="0">
              <a:solidFill>
                <a:schemeClr val="bg1"/>
              </a:solidFill>
            </a:endParaRPr>
          </a:p>
        </p:txBody>
      </p:sp>
    </p:spTree>
    <p:extLst>
      <p:ext uri="{BB962C8B-B14F-4D97-AF65-F5344CB8AC3E}">
        <p14:creationId xmlns:p14="http://schemas.microsoft.com/office/powerpoint/2010/main" val="7785770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0" y="0"/>
            <a:ext cx="9144000" cy="815637"/>
          </a:xfrm>
        </p:spPr>
        <p:txBody>
          <a:bodyPr>
            <a:noAutofit/>
          </a:bodyPr>
          <a:lstStyle/>
          <a:p>
            <a:r>
              <a:rPr lang="en-US" altLang="ko-KR" sz="2400" dirty="0"/>
              <a:t>Can not tell position and velocity at the same time</a:t>
            </a:r>
            <a:br>
              <a:rPr lang="en-US" altLang="ko-KR" sz="2400" dirty="0"/>
            </a:br>
            <a:r>
              <a:rPr lang="ko-KR" altLang="en-US" sz="2400" dirty="0"/>
              <a:t>위치와 속도를 동시에 말할 수 없다</a:t>
            </a:r>
          </a:p>
        </p:txBody>
      </p:sp>
      <p:cxnSp>
        <p:nvCxnSpPr>
          <p:cNvPr id="19" name="직선 화살표 연결선 18"/>
          <p:cNvCxnSpPr/>
          <p:nvPr/>
        </p:nvCxnSpPr>
        <p:spPr>
          <a:xfrm>
            <a:off x="3135627" y="3139849"/>
            <a:ext cx="504056" cy="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직선 화살표 연결선 24"/>
          <p:cNvCxnSpPr/>
          <p:nvPr/>
        </p:nvCxnSpPr>
        <p:spPr>
          <a:xfrm>
            <a:off x="5897856" y="3115412"/>
            <a:ext cx="504056" cy="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직사각형 32"/>
          <p:cNvSpPr/>
          <p:nvPr/>
        </p:nvSpPr>
        <p:spPr>
          <a:xfrm>
            <a:off x="287524" y="4069653"/>
            <a:ext cx="8568952" cy="2585323"/>
          </a:xfrm>
          <a:prstGeom prst="rect">
            <a:avLst/>
          </a:prstGeom>
          <a:solidFill>
            <a:schemeClr val="bg1"/>
          </a:solidFill>
        </p:spPr>
        <p:txBody>
          <a:bodyPr wrap="square">
            <a:spAutoFit/>
          </a:bodyPr>
          <a:lstStyle/>
          <a:p>
            <a:pPr algn="ctr"/>
            <a:r>
              <a:rPr lang="ko-KR" altLang="en-US" dirty="0"/>
              <a:t> 구슬의 위치를 한 점으로 결정하는 순간</a:t>
            </a:r>
            <a:r>
              <a:rPr lang="en-US" altLang="ko-KR" dirty="0"/>
              <a:t>, </a:t>
            </a:r>
            <a:r>
              <a:rPr lang="ko-KR" altLang="en-US" dirty="0"/>
              <a:t>구슬의 속력은 뒤죽박죽이 된다</a:t>
            </a:r>
            <a:r>
              <a:rPr lang="en-US" altLang="ko-KR" dirty="0"/>
              <a:t>.</a:t>
            </a:r>
          </a:p>
          <a:p>
            <a:pPr algn="ctr"/>
            <a:r>
              <a:rPr lang="ko-KR" altLang="en-US" dirty="0"/>
              <a:t>손을 떼면</a:t>
            </a:r>
            <a:r>
              <a:rPr lang="en-US" altLang="ko-KR" dirty="0"/>
              <a:t>, </a:t>
            </a:r>
            <a:r>
              <a:rPr lang="ko-KR" altLang="en-US" dirty="0"/>
              <a:t>구슬은 옆으로 퍼지기 시작한다</a:t>
            </a:r>
            <a:r>
              <a:rPr lang="en-US" altLang="ko-KR" dirty="0"/>
              <a:t>.</a:t>
            </a:r>
          </a:p>
          <a:p>
            <a:pPr algn="ctr"/>
            <a:r>
              <a:rPr lang="en-US" altLang="ko-KR" dirty="0"/>
              <a:t>The moment the bead's position is determined by a point, </a:t>
            </a:r>
          </a:p>
          <a:p>
            <a:pPr algn="ctr"/>
            <a:r>
              <a:rPr lang="en-US" altLang="ko-KR" dirty="0"/>
              <a:t>the speed of the bead becomes cluttered. </a:t>
            </a:r>
          </a:p>
          <a:p>
            <a:pPr algn="ctr"/>
            <a:r>
              <a:rPr lang="en-US" altLang="ko-KR" dirty="0"/>
              <a:t>When you release your hand, the beads begin to spread sideways.</a:t>
            </a:r>
          </a:p>
          <a:p>
            <a:pPr algn="ctr"/>
            <a:endParaRPr lang="en-US" altLang="ko-KR" dirty="0"/>
          </a:p>
          <a:p>
            <a:pPr algn="ctr"/>
            <a:r>
              <a:rPr lang="ko-KR" altLang="en-US" dirty="0"/>
              <a:t>대신</a:t>
            </a:r>
            <a:r>
              <a:rPr lang="en-US" altLang="ko-KR" dirty="0"/>
              <a:t>, </a:t>
            </a:r>
            <a:r>
              <a:rPr lang="ko-KR" altLang="en-US" dirty="0"/>
              <a:t>구슬의 위치를 느슨하게 결정하면</a:t>
            </a:r>
            <a:r>
              <a:rPr lang="en-US" altLang="ko-KR" dirty="0"/>
              <a:t>, </a:t>
            </a:r>
            <a:r>
              <a:rPr lang="ko-KR" altLang="en-US" dirty="0"/>
              <a:t>구슬은 더 천천히 퍼진다</a:t>
            </a:r>
            <a:r>
              <a:rPr lang="en-US" altLang="ko-KR" dirty="0"/>
              <a:t>.</a:t>
            </a:r>
          </a:p>
          <a:p>
            <a:pPr algn="ctr"/>
            <a:r>
              <a:rPr lang="en-US" altLang="ko-KR" dirty="0"/>
              <a:t>Instead, If the position of the bead is loosely determined, </a:t>
            </a:r>
          </a:p>
          <a:p>
            <a:pPr algn="ctr"/>
            <a:r>
              <a:rPr lang="en-US" altLang="ko-KR" dirty="0"/>
              <a:t>the bead spreads more slowly</a:t>
            </a:r>
            <a:endParaRPr lang="ko-KR" altLang="en-US" dirty="0"/>
          </a:p>
        </p:txBody>
      </p:sp>
      <p:sp>
        <p:nvSpPr>
          <p:cNvPr id="38" name="직사각형 37"/>
          <p:cNvSpPr/>
          <p:nvPr/>
        </p:nvSpPr>
        <p:spPr>
          <a:xfrm>
            <a:off x="2478933" y="2671667"/>
            <a:ext cx="2005677" cy="369332"/>
          </a:xfrm>
          <a:prstGeom prst="rect">
            <a:avLst/>
          </a:prstGeom>
        </p:spPr>
        <p:txBody>
          <a:bodyPr wrap="none">
            <a:spAutoFit/>
          </a:bodyPr>
          <a:lstStyle/>
          <a:p>
            <a:pPr algn="ctr"/>
            <a:r>
              <a:rPr lang="en-US" altLang="ko-KR" dirty="0"/>
              <a:t>After 1 sec 1</a:t>
            </a:r>
            <a:r>
              <a:rPr lang="ko-KR" altLang="en-US" dirty="0"/>
              <a:t>초 후</a:t>
            </a:r>
          </a:p>
        </p:txBody>
      </p:sp>
      <p:sp>
        <p:nvSpPr>
          <p:cNvPr id="39" name="직사각형 38"/>
          <p:cNvSpPr/>
          <p:nvPr/>
        </p:nvSpPr>
        <p:spPr>
          <a:xfrm>
            <a:off x="5173737" y="2645733"/>
            <a:ext cx="2005677" cy="369332"/>
          </a:xfrm>
          <a:prstGeom prst="rect">
            <a:avLst/>
          </a:prstGeom>
        </p:spPr>
        <p:txBody>
          <a:bodyPr wrap="none">
            <a:spAutoFit/>
          </a:bodyPr>
          <a:lstStyle/>
          <a:p>
            <a:pPr algn="ctr"/>
            <a:r>
              <a:rPr lang="en-US" altLang="ko-KR" dirty="0"/>
              <a:t>After 1 sec 1</a:t>
            </a:r>
            <a:r>
              <a:rPr lang="ko-KR" altLang="en-US" dirty="0"/>
              <a:t>초 후</a:t>
            </a:r>
          </a:p>
        </p:txBody>
      </p:sp>
      <p:sp>
        <p:nvSpPr>
          <p:cNvPr id="32" name="타원 31"/>
          <p:cNvSpPr/>
          <p:nvPr/>
        </p:nvSpPr>
        <p:spPr>
          <a:xfrm>
            <a:off x="1850051" y="2903869"/>
            <a:ext cx="439332" cy="432048"/>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타원 33"/>
          <p:cNvSpPr/>
          <p:nvPr/>
        </p:nvSpPr>
        <p:spPr>
          <a:xfrm>
            <a:off x="4535831" y="2864354"/>
            <a:ext cx="439332" cy="432048"/>
          </a:xfrm>
          <a:prstGeom prst="ellipse">
            <a:avLst/>
          </a:prstGeom>
          <a:solidFill>
            <a:srgbClr val="E46C0A">
              <a:alpha val="6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타원 36"/>
          <p:cNvSpPr/>
          <p:nvPr/>
        </p:nvSpPr>
        <p:spPr>
          <a:xfrm>
            <a:off x="4739707" y="2862192"/>
            <a:ext cx="439332" cy="432048"/>
          </a:xfrm>
          <a:prstGeom prst="ellipse">
            <a:avLst/>
          </a:prstGeom>
          <a:solidFill>
            <a:srgbClr val="E46C0A">
              <a:alpha val="6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타원 40"/>
          <p:cNvSpPr/>
          <p:nvPr/>
        </p:nvSpPr>
        <p:spPr>
          <a:xfrm>
            <a:off x="4640800" y="2868314"/>
            <a:ext cx="439332" cy="432048"/>
          </a:xfrm>
          <a:prstGeom prst="ellipse">
            <a:avLst/>
          </a:prstGeom>
          <a:solidFill>
            <a:srgbClr val="E46C0A">
              <a:alpha val="6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타원 41"/>
          <p:cNvSpPr/>
          <p:nvPr/>
        </p:nvSpPr>
        <p:spPr>
          <a:xfrm>
            <a:off x="7123255" y="2858232"/>
            <a:ext cx="439332" cy="432048"/>
          </a:xfrm>
          <a:prstGeom prst="ellipse">
            <a:avLst/>
          </a:prstGeom>
          <a:solidFill>
            <a:srgbClr val="E46C0A">
              <a:alpha val="3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타원 43"/>
          <p:cNvSpPr/>
          <p:nvPr/>
        </p:nvSpPr>
        <p:spPr>
          <a:xfrm>
            <a:off x="7692035" y="2856070"/>
            <a:ext cx="439332" cy="432048"/>
          </a:xfrm>
          <a:prstGeom prst="ellipse">
            <a:avLst/>
          </a:prstGeom>
          <a:solidFill>
            <a:srgbClr val="E46C0A">
              <a:alpha val="3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타원 44"/>
          <p:cNvSpPr/>
          <p:nvPr/>
        </p:nvSpPr>
        <p:spPr>
          <a:xfrm>
            <a:off x="7267271" y="2862192"/>
            <a:ext cx="439332" cy="432048"/>
          </a:xfrm>
          <a:prstGeom prst="ellipse">
            <a:avLst/>
          </a:prstGeom>
          <a:solidFill>
            <a:srgbClr val="E46C0A">
              <a:alpha val="3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타원 45"/>
          <p:cNvSpPr/>
          <p:nvPr/>
        </p:nvSpPr>
        <p:spPr>
          <a:xfrm>
            <a:off x="7573591" y="2852646"/>
            <a:ext cx="439332" cy="432048"/>
          </a:xfrm>
          <a:prstGeom prst="ellipse">
            <a:avLst/>
          </a:prstGeom>
          <a:solidFill>
            <a:srgbClr val="E46C0A">
              <a:alpha val="3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타원 46"/>
          <p:cNvSpPr/>
          <p:nvPr/>
        </p:nvSpPr>
        <p:spPr>
          <a:xfrm>
            <a:off x="7429575" y="2856070"/>
            <a:ext cx="439332" cy="432048"/>
          </a:xfrm>
          <a:prstGeom prst="ellipse">
            <a:avLst/>
          </a:prstGeom>
          <a:solidFill>
            <a:srgbClr val="E46C0A">
              <a:alpha val="3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8" name="그림 47"/>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rcRect l="1" r="58514"/>
          <a:stretch/>
        </p:blipFill>
        <p:spPr>
          <a:xfrm rot="16200000">
            <a:off x="6606348" y="620778"/>
            <a:ext cx="1260854" cy="2735346"/>
          </a:xfrm>
          <a:prstGeom prst="rect">
            <a:avLst/>
          </a:prstGeom>
        </p:spPr>
      </p:pic>
      <p:pic>
        <p:nvPicPr>
          <p:cNvPr id="49" name="그림 48"/>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rcRect r="32633"/>
          <a:stretch/>
        </p:blipFill>
        <p:spPr>
          <a:xfrm rot="16200000">
            <a:off x="635480" y="965582"/>
            <a:ext cx="2047472" cy="2735346"/>
          </a:xfrm>
          <a:prstGeom prst="rect">
            <a:avLst/>
          </a:prstGeom>
        </p:spPr>
      </p:pic>
      <p:pic>
        <p:nvPicPr>
          <p:cNvPr id="50" name="그림 49"/>
          <p:cNvPicPr>
            <a:picLocks noChangeAspect="1"/>
          </p:cNvPicPr>
          <p:nvPr/>
        </p:nvPicPr>
        <p:blipFill rotWithShape="1">
          <a:blip r:embed="rId2" cstate="print">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rcRect l="1" r="58514"/>
          <a:stretch/>
        </p:blipFill>
        <p:spPr>
          <a:xfrm rot="16200000">
            <a:off x="3972845" y="601996"/>
            <a:ext cx="1260854" cy="2735346"/>
          </a:xfrm>
          <a:prstGeom prst="rect">
            <a:avLst/>
          </a:prstGeom>
        </p:spPr>
      </p:pic>
      <p:sp>
        <p:nvSpPr>
          <p:cNvPr id="5" name="직사각형 4"/>
          <p:cNvSpPr/>
          <p:nvPr/>
        </p:nvSpPr>
        <p:spPr>
          <a:xfrm>
            <a:off x="291543" y="3335917"/>
            <a:ext cx="8596414" cy="525131"/>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5691611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자유형 5"/>
          <p:cNvSpPr/>
          <p:nvPr/>
        </p:nvSpPr>
        <p:spPr>
          <a:xfrm>
            <a:off x="3437004" y="1779895"/>
            <a:ext cx="1600200" cy="610186"/>
          </a:xfrm>
          <a:custGeom>
            <a:avLst/>
            <a:gdLst>
              <a:gd name="connsiteX0" fmla="*/ 0 w 1600200"/>
              <a:gd name="connsiteY0" fmla="*/ 364244 h 610186"/>
              <a:gd name="connsiteX1" fmla="*/ 118533 w 1600200"/>
              <a:gd name="connsiteY1" fmla="*/ 321910 h 610186"/>
              <a:gd name="connsiteX2" fmla="*/ 211667 w 1600200"/>
              <a:gd name="connsiteY2" fmla="*/ 457377 h 610186"/>
              <a:gd name="connsiteX3" fmla="*/ 313267 w 1600200"/>
              <a:gd name="connsiteY3" fmla="*/ 245710 h 610186"/>
              <a:gd name="connsiteX4" fmla="*/ 440267 w 1600200"/>
              <a:gd name="connsiteY4" fmla="*/ 542044 h 610186"/>
              <a:gd name="connsiteX5" fmla="*/ 550333 w 1600200"/>
              <a:gd name="connsiteY5" fmla="*/ 101777 h 610186"/>
              <a:gd name="connsiteX6" fmla="*/ 694267 w 1600200"/>
              <a:gd name="connsiteY6" fmla="*/ 609777 h 610186"/>
              <a:gd name="connsiteX7" fmla="*/ 787400 w 1600200"/>
              <a:gd name="connsiteY7" fmla="*/ 177 h 610186"/>
              <a:gd name="connsiteX8" fmla="*/ 939800 w 1600200"/>
              <a:gd name="connsiteY8" fmla="*/ 542044 h 610186"/>
              <a:gd name="connsiteX9" fmla="*/ 1041400 w 1600200"/>
              <a:gd name="connsiteY9" fmla="*/ 127177 h 610186"/>
              <a:gd name="connsiteX10" fmla="*/ 1168400 w 1600200"/>
              <a:gd name="connsiteY10" fmla="*/ 508177 h 610186"/>
              <a:gd name="connsiteX11" fmla="*/ 1303867 w 1600200"/>
              <a:gd name="connsiteY11" fmla="*/ 254177 h 610186"/>
              <a:gd name="connsiteX12" fmla="*/ 1430867 w 1600200"/>
              <a:gd name="connsiteY12" fmla="*/ 372710 h 610186"/>
              <a:gd name="connsiteX13" fmla="*/ 1600200 w 1600200"/>
              <a:gd name="connsiteY13" fmla="*/ 330377 h 610186"/>
              <a:gd name="connsiteX14" fmla="*/ 1600200 w 1600200"/>
              <a:gd name="connsiteY14" fmla="*/ 330377 h 610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00200" h="610186">
                <a:moveTo>
                  <a:pt x="0" y="364244"/>
                </a:moveTo>
                <a:cubicBezTo>
                  <a:pt x="41627" y="335316"/>
                  <a:pt x="83255" y="306388"/>
                  <a:pt x="118533" y="321910"/>
                </a:cubicBezTo>
                <a:cubicBezTo>
                  <a:pt x="153811" y="337432"/>
                  <a:pt x="179211" y="470077"/>
                  <a:pt x="211667" y="457377"/>
                </a:cubicBezTo>
                <a:cubicBezTo>
                  <a:pt x="244123" y="444677"/>
                  <a:pt x="275167" y="231599"/>
                  <a:pt x="313267" y="245710"/>
                </a:cubicBezTo>
                <a:cubicBezTo>
                  <a:pt x="351367" y="259821"/>
                  <a:pt x="400756" y="566033"/>
                  <a:pt x="440267" y="542044"/>
                </a:cubicBezTo>
                <a:cubicBezTo>
                  <a:pt x="479778" y="518055"/>
                  <a:pt x="508000" y="90488"/>
                  <a:pt x="550333" y="101777"/>
                </a:cubicBezTo>
                <a:cubicBezTo>
                  <a:pt x="592666" y="113066"/>
                  <a:pt x="654756" y="626710"/>
                  <a:pt x="694267" y="609777"/>
                </a:cubicBezTo>
                <a:cubicBezTo>
                  <a:pt x="733778" y="592844"/>
                  <a:pt x="746478" y="11466"/>
                  <a:pt x="787400" y="177"/>
                </a:cubicBezTo>
                <a:cubicBezTo>
                  <a:pt x="828322" y="-11112"/>
                  <a:pt x="897467" y="520877"/>
                  <a:pt x="939800" y="542044"/>
                </a:cubicBezTo>
                <a:cubicBezTo>
                  <a:pt x="982133" y="563211"/>
                  <a:pt x="1003300" y="132821"/>
                  <a:pt x="1041400" y="127177"/>
                </a:cubicBezTo>
                <a:cubicBezTo>
                  <a:pt x="1079500" y="121533"/>
                  <a:pt x="1124655" y="487010"/>
                  <a:pt x="1168400" y="508177"/>
                </a:cubicBezTo>
                <a:cubicBezTo>
                  <a:pt x="1212145" y="529344"/>
                  <a:pt x="1260123" y="276755"/>
                  <a:pt x="1303867" y="254177"/>
                </a:cubicBezTo>
                <a:cubicBezTo>
                  <a:pt x="1347611" y="231599"/>
                  <a:pt x="1381478" y="360010"/>
                  <a:pt x="1430867" y="372710"/>
                </a:cubicBezTo>
                <a:lnTo>
                  <a:pt x="1600200" y="330377"/>
                </a:lnTo>
                <a:lnTo>
                  <a:pt x="1600200" y="330377"/>
                </a:lnTo>
              </a:path>
            </a:pathLst>
          </a:cu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3" name="자유형 12"/>
          <p:cNvSpPr/>
          <p:nvPr/>
        </p:nvSpPr>
        <p:spPr>
          <a:xfrm>
            <a:off x="1577785" y="1605071"/>
            <a:ext cx="660400" cy="959833"/>
          </a:xfrm>
          <a:custGeom>
            <a:avLst/>
            <a:gdLst>
              <a:gd name="connsiteX0" fmla="*/ 0 w 660400"/>
              <a:gd name="connsiteY0" fmla="*/ 550334 h 959833"/>
              <a:gd name="connsiteX1" fmla="*/ 67733 w 660400"/>
              <a:gd name="connsiteY1" fmla="*/ 313267 h 959833"/>
              <a:gd name="connsiteX2" fmla="*/ 169333 w 660400"/>
              <a:gd name="connsiteY2" fmla="*/ 948267 h 959833"/>
              <a:gd name="connsiteX3" fmla="*/ 245533 w 660400"/>
              <a:gd name="connsiteY3" fmla="*/ 1 h 959833"/>
              <a:gd name="connsiteX4" fmla="*/ 355600 w 660400"/>
              <a:gd name="connsiteY4" fmla="*/ 956734 h 959833"/>
              <a:gd name="connsiteX5" fmla="*/ 448733 w 660400"/>
              <a:gd name="connsiteY5" fmla="*/ 313267 h 959833"/>
              <a:gd name="connsiteX6" fmla="*/ 533400 w 660400"/>
              <a:gd name="connsiteY6" fmla="*/ 524934 h 959833"/>
              <a:gd name="connsiteX7" fmla="*/ 660400 w 660400"/>
              <a:gd name="connsiteY7" fmla="*/ 541867 h 95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400" h="959833">
                <a:moveTo>
                  <a:pt x="0" y="550334"/>
                </a:moveTo>
                <a:cubicBezTo>
                  <a:pt x="19755" y="398639"/>
                  <a:pt x="39511" y="246945"/>
                  <a:pt x="67733" y="313267"/>
                </a:cubicBezTo>
                <a:cubicBezTo>
                  <a:pt x="95955" y="379589"/>
                  <a:pt x="139700" y="1000478"/>
                  <a:pt x="169333" y="948267"/>
                </a:cubicBezTo>
                <a:cubicBezTo>
                  <a:pt x="198966" y="896056"/>
                  <a:pt x="214489" y="-1410"/>
                  <a:pt x="245533" y="1"/>
                </a:cubicBezTo>
                <a:cubicBezTo>
                  <a:pt x="276577" y="1412"/>
                  <a:pt x="321733" y="904523"/>
                  <a:pt x="355600" y="956734"/>
                </a:cubicBezTo>
                <a:cubicBezTo>
                  <a:pt x="389467" y="1008945"/>
                  <a:pt x="419100" y="385234"/>
                  <a:pt x="448733" y="313267"/>
                </a:cubicBezTo>
                <a:cubicBezTo>
                  <a:pt x="478366" y="241300"/>
                  <a:pt x="498122" y="486834"/>
                  <a:pt x="533400" y="524934"/>
                </a:cubicBezTo>
                <a:cubicBezTo>
                  <a:pt x="568678" y="563034"/>
                  <a:pt x="614539" y="552450"/>
                  <a:pt x="660400" y="541867"/>
                </a:cubicBezTo>
              </a:path>
            </a:pathLst>
          </a:cu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 name="자유형 13"/>
          <p:cNvSpPr/>
          <p:nvPr/>
        </p:nvSpPr>
        <p:spPr>
          <a:xfrm>
            <a:off x="6051674" y="1978983"/>
            <a:ext cx="2099733" cy="212010"/>
          </a:xfrm>
          <a:custGeom>
            <a:avLst/>
            <a:gdLst>
              <a:gd name="connsiteX0" fmla="*/ 0 w 2099733"/>
              <a:gd name="connsiteY0" fmla="*/ 110096 h 212010"/>
              <a:gd name="connsiteX1" fmla="*/ 143933 w 2099733"/>
              <a:gd name="connsiteY1" fmla="*/ 67763 h 212010"/>
              <a:gd name="connsiteX2" fmla="*/ 287867 w 2099733"/>
              <a:gd name="connsiteY2" fmla="*/ 169363 h 212010"/>
              <a:gd name="connsiteX3" fmla="*/ 423333 w 2099733"/>
              <a:gd name="connsiteY3" fmla="*/ 42363 h 212010"/>
              <a:gd name="connsiteX4" fmla="*/ 601133 w 2099733"/>
              <a:gd name="connsiteY4" fmla="*/ 186296 h 212010"/>
              <a:gd name="connsiteX5" fmla="*/ 736600 w 2099733"/>
              <a:gd name="connsiteY5" fmla="*/ 33896 h 212010"/>
              <a:gd name="connsiteX6" fmla="*/ 880533 w 2099733"/>
              <a:gd name="connsiteY6" fmla="*/ 194763 h 212010"/>
              <a:gd name="connsiteX7" fmla="*/ 1032933 w 2099733"/>
              <a:gd name="connsiteY7" fmla="*/ 30 h 212010"/>
              <a:gd name="connsiteX8" fmla="*/ 1185333 w 2099733"/>
              <a:gd name="connsiteY8" fmla="*/ 211696 h 212010"/>
              <a:gd name="connsiteX9" fmla="*/ 1320800 w 2099733"/>
              <a:gd name="connsiteY9" fmla="*/ 50830 h 212010"/>
              <a:gd name="connsiteX10" fmla="*/ 1464733 w 2099733"/>
              <a:gd name="connsiteY10" fmla="*/ 186296 h 212010"/>
              <a:gd name="connsiteX11" fmla="*/ 1600200 w 2099733"/>
              <a:gd name="connsiteY11" fmla="*/ 59296 h 212010"/>
              <a:gd name="connsiteX12" fmla="*/ 1735667 w 2099733"/>
              <a:gd name="connsiteY12" fmla="*/ 169363 h 212010"/>
              <a:gd name="connsiteX13" fmla="*/ 1896533 w 2099733"/>
              <a:gd name="connsiteY13" fmla="*/ 84696 h 212010"/>
              <a:gd name="connsiteX14" fmla="*/ 1989667 w 2099733"/>
              <a:gd name="connsiteY14" fmla="*/ 152430 h 212010"/>
              <a:gd name="connsiteX15" fmla="*/ 2099733 w 2099733"/>
              <a:gd name="connsiteY15" fmla="*/ 110096 h 21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99733" h="212010">
                <a:moveTo>
                  <a:pt x="0" y="110096"/>
                </a:moveTo>
                <a:cubicBezTo>
                  <a:pt x="47977" y="83990"/>
                  <a:pt x="95955" y="57885"/>
                  <a:pt x="143933" y="67763"/>
                </a:cubicBezTo>
                <a:cubicBezTo>
                  <a:pt x="191911" y="77641"/>
                  <a:pt x="241300" y="173596"/>
                  <a:pt x="287867" y="169363"/>
                </a:cubicBezTo>
                <a:cubicBezTo>
                  <a:pt x="334434" y="165130"/>
                  <a:pt x="371122" y="39541"/>
                  <a:pt x="423333" y="42363"/>
                </a:cubicBezTo>
                <a:cubicBezTo>
                  <a:pt x="475544" y="45185"/>
                  <a:pt x="548922" y="187707"/>
                  <a:pt x="601133" y="186296"/>
                </a:cubicBezTo>
                <a:cubicBezTo>
                  <a:pt x="653344" y="184885"/>
                  <a:pt x="690033" y="32485"/>
                  <a:pt x="736600" y="33896"/>
                </a:cubicBezTo>
                <a:cubicBezTo>
                  <a:pt x="783167" y="35307"/>
                  <a:pt x="831144" y="200407"/>
                  <a:pt x="880533" y="194763"/>
                </a:cubicBezTo>
                <a:cubicBezTo>
                  <a:pt x="929922" y="189119"/>
                  <a:pt x="982133" y="-2792"/>
                  <a:pt x="1032933" y="30"/>
                </a:cubicBezTo>
                <a:cubicBezTo>
                  <a:pt x="1083733" y="2852"/>
                  <a:pt x="1137355" y="203229"/>
                  <a:pt x="1185333" y="211696"/>
                </a:cubicBezTo>
                <a:cubicBezTo>
                  <a:pt x="1233311" y="220163"/>
                  <a:pt x="1274233" y="55063"/>
                  <a:pt x="1320800" y="50830"/>
                </a:cubicBezTo>
                <a:cubicBezTo>
                  <a:pt x="1367367" y="46597"/>
                  <a:pt x="1418166" y="184885"/>
                  <a:pt x="1464733" y="186296"/>
                </a:cubicBezTo>
                <a:cubicBezTo>
                  <a:pt x="1511300" y="187707"/>
                  <a:pt x="1555044" y="62118"/>
                  <a:pt x="1600200" y="59296"/>
                </a:cubicBezTo>
                <a:cubicBezTo>
                  <a:pt x="1645356" y="56474"/>
                  <a:pt x="1686278" y="165130"/>
                  <a:pt x="1735667" y="169363"/>
                </a:cubicBezTo>
                <a:cubicBezTo>
                  <a:pt x="1785056" y="173596"/>
                  <a:pt x="1854200" y="87518"/>
                  <a:pt x="1896533" y="84696"/>
                </a:cubicBezTo>
                <a:cubicBezTo>
                  <a:pt x="1938866" y="81874"/>
                  <a:pt x="1955800" y="148197"/>
                  <a:pt x="1989667" y="152430"/>
                </a:cubicBezTo>
                <a:cubicBezTo>
                  <a:pt x="2023534" y="156663"/>
                  <a:pt x="2061633" y="133379"/>
                  <a:pt x="2099733" y="110096"/>
                </a:cubicBezTo>
              </a:path>
            </a:pathLst>
          </a:cu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19" name="직선 화살표 연결선 18"/>
          <p:cNvCxnSpPr/>
          <p:nvPr/>
        </p:nvCxnSpPr>
        <p:spPr>
          <a:xfrm>
            <a:off x="2585897" y="2161815"/>
            <a:ext cx="504056" cy="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직선 화살표 연결선 24"/>
          <p:cNvCxnSpPr/>
          <p:nvPr/>
        </p:nvCxnSpPr>
        <p:spPr>
          <a:xfrm>
            <a:off x="5322201" y="2084988"/>
            <a:ext cx="504056" cy="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직사각형 25"/>
          <p:cNvSpPr/>
          <p:nvPr/>
        </p:nvSpPr>
        <p:spPr>
          <a:xfrm>
            <a:off x="280618" y="958177"/>
            <a:ext cx="4610558" cy="400110"/>
          </a:xfrm>
          <a:prstGeom prst="rect">
            <a:avLst/>
          </a:prstGeom>
        </p:spPr>
        <p:txBody>
          <a:bodyPr wrap="none">
            <a:spAutoFit/>
          </a:bodyPr>
          <a:lstStyle/>
          <a:p>
            <a:pPr algn="ctr"/>
            <a:r>
              <a:rPr lang="en-US" altLang="ko-KR" sz="2000" dirty="0"/>
              <a:t>Case of matter wave </a:t>
            </a:r>
            <a:r>
              <a:rPr lang="ko-KR" altLang="en-US" sz="2000" dirty="0"/>
              <a:t>물질 파동의 경우</a:t>
            </a:r>
            <a:r>
              <a:rPr lang="en-US" altLang="ko-KR" sz="2000" dirty="0"/>
              <a:t>:</a:t>
            </a:r>
            <a:endParaRPr lang="ko-KR" altLang="en-US" sz="2000" dirty="0"/>
          </a:p>
        </p:txBody>
      </p:sp>
      <p:sp>
        <p:nvSpPr>
          <p:cNvPr id="27" name="자유형 26"/>
          <p:cNvSpPr/>
          <p:nvPr/>
        </p:nvSpPr>
        <p:spPr>
          <a:xfrm>
            <a:off x="906876" y="3695546"/>
            <a:ext cx="2099733" cy="212010"/>
          </a:xfrm>
          <a:custGeom>
            <a:avLst/>
            <a:gdLst>
              <a:gd name="connsiteX0" fmla="*/ 0 w 2099733"/>
              <a:gd name="connsiteY0" fmla="*/ 110096 h 212010"/>
              <a:gd name="connsiteX1" fmla="*/ 143933 w 2099733"/>
              <a:gd name="connsiteY1" fmla="*/ 67763 h 212010"/>
              <a:gd name="connsiteX2" fmla="*/ 287867 w 2099733"/>
              <a:gd name="connsiteY2" fmla="*/ 169363 h 212010"/>
              <a:gd name="connsiteX3" fmla="*/ 423333 w 2099733"/>
              <a:gd name="connsiteY3" fmla="*/ 42363 h 212010"/>
              <a:gd name="connsiteX4" fmla="*/ 601133 w 2099733"/>
              <a:gd name="connsiteY4" fmla="*/ 186296 h 212010"/>
              <a:gd name="connsiteX5" fmla="*/ 736600 w 2099733"/>
              <a:gd name="connsiteY5" fmla="*/ 33896 h 212010"/>
              <a:gd name="connsiteX6" fmla="*/ 880533 w 2099733"/>
              <a:gd name="connsiteY6" fmla="*/ 194763 h 212010"/>
              <a:gd name="connsiteX7" fmla="*/ 1032933 w 2099733"/>
              <a:gd name="connsiteY7" fmla="*/ 30 h 212010"/>
              <a:gd name="connsiteX8" fmla="*/ 1185333 w 2099733"/>
              <a:gd name="connsiteY8" fmla="*/ 211696 h 212010"/>
              <a:gd name="connsiteX9" fmla="*/ 1320800 w 2099733"/>
              <a:gd name="connsiteY9" fmla="*/ 50830 h 212010"/>
              <a:gd name="connsiteX10" fmla="*/ 1464733 w 2099733"/>
              <a:gd name="connsiteY10" fmla="*/ 186296 h 212010"/>
              <a:gd name="connsiteX11" fmla="*/ 1600200 w 2099733"/>
              <a:gd name="connsiteY11" fmla="*/ 59296 h 212010"/>
              <a:gd name="connsiteX12" fmla="*/ 1735667 w 2099733"/>
              <a:gd name="connsiteY12" fmla="*/ 169363 h 212010"/>
              <a:gd name="connsiteX13" fmla="*/ 1896533 w 2099733"/>
              <a:gd name="connsiteY13" fmla="*/ 84696 h 212010"/>
              <a:gd name="connsiteX14" fmla="*/ 1989667 w 2099733"/>
              <a:gd name="connsiteY14" fmla="*/ 152430 h 212010"/>
              <a:gd name="connsiteX15" fmla="*/ 2099733 w 2099733"/>
              <a:gd name="connsiteY15" fmla="*/ 110096 h 21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99733" h="212010">
                <a:moveTo>
                  <a:pt x="0" y="110096"/>
                </a:moveTo>
                <a:cubicBezTo>
                  <a:pt x="47977" y="83990"/>
                  <a:pt x="95955" y="57885"/>
                  <a:pt x="143933" y="67763"/>
                </a:cubicBezTo>
                <a:cubicBezTo>
                  <a:pt x="191911" y="77641"/>
                  <a:pt x="241300" y="173596"/>
                  <a:pt x="287867" y="169363"/>
                </a:cubicBezTo>
                <a:cubicBezTo>
                  <a:pt x="334434" y="165130"/>
                  <a:pt x="371122" y="39541"/>
                  <a:pt x="423333" y="42363"/>
                </a:cubicBezTo>
                <a:cubicBezTo>
                  <a:pt x="475544" y="45185"/>
                  <a:pt x="548922" y="187707"/>
                  <a:pt x="601133" y="186296"/>
                </a:cubicBezTo>
                <a:cubicBezTo>
                  <a:pt x="653344" y="184885"/>
                  <a:pt x="690033" y="32485"/>
                  <a:pt x="736600" y="33896"/>
                </a:cubicBezTo>
                <a:cubicBezTo>
                  <a:pt x="783167" y="35307"/>
                  <a:pt x="831144" y="200407"/>
                  <a:pt x="880533" y="194763"/>
                </a:cubicBezTo>
                <a:cubicBezTo>
                  <a:pt x="929922" y="189119"/>
                  <a:pt x="982133" y="-2792"/>
                  <a:pt x="1032933" y="30"/>
                </a:cubicBezTo>
                <a:cubicBezTo>
                  <a:pt x="1083733" y="2852"/>
                  <a:pt x="1137355" y="203229"/>
                  <a:pt x="1185333" y="211696"/>
                </a:cubicBezTo>
                <a:cubicBezTo>
                  <a:pt x="1233311" y="220163"/>
                  <a:pt x="1274233" y="55063"/>
                  <a:pt x="1320800" y="50830"/>
                </a:cubicBezTo>
                <a:cubicBezTo>
                  <a:pt x="1367367" y="46597"/>
                  <a:pt x="1418166" y="184885"/>
                  <a:pt x="1464733" y="186296"/>
                </a:cubicBezTo>
                <a:cubicBezTo>
                  <a:pt x="1511300" y="187707"/>
                  <a:pt x="1555044" y="62118"/>
                  <a:pt x="1600200" y="59296"/>
                </a:cubicBezTo>
                <a:cubicBezTo>
                  <a:pt x="1645356" y="56474"/>
                  <a:pt x="1686278" y="165130"/>
                  <a:pt x="1735667" y="169363"/>
                </a:cubicBezTo>
                <a:cubicBezTo>
                  <a:pt x="1785056" y="173596"/>
                  <a:pt x="1854200" y="87518"/>
                  <a:pt x="1896533" y="84696"/>
                </a:cubicBezTo>
                <a:cubicBezTo>
                  <a:pt x="1938866" y="81874"/>
                  <a:pt x="1955800" y="148197"/>
                  <a:pt x="1989667" y="152430"/>
                </a:cubicBezTo>
                <a:cubicBezTo>
                  <a:pt x="2023534" y="156663"/>
                  <a:pt x="2061633" y="133379"/>
                  <a:pt x="2099733" y="110096"/>
                </a:cubicBezTo>
              </a:path>
            </a:pathLst>
          </a:cu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28" name="직선 화살표 연결선 27"/>
          <p:cNvCxnSpPr/>
          <p:nvPr/>
        </p:nvCxnSpPr>
        <p:spPr>
          <a:xfrm>
            <a:off x="3174664" y="3793995"/>
            <a:ext cx="504056" cy="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자유형 28"/>
          <p:cNvSpPr/>
          <p:nvPr/>
        </p:nvSpPr>
        <p:spPr>
          <a:xfrm>
            <a:off x="3915329" y="3687990"/>
            <a:ext cx="2099733" cy="212010"/>
          </a:xfrm>
          <a:custGeom>
            <a:avLst/>
            <a:gdLst>
              <a:gd name="connsiteX0" fmla="*/ 0 w 2099733"/>
              <a:gd name="connsiteY0" fmla="*/ 110096 h 212010"/>
              <a:gd name="connsiteX1" fmla="*/ 143933 w 2099733"/>
              <a:gd name="connsiteY1" fmla="*/ 67763 h 212010"/>
              <a:gd name="connsiteX2" fmla="*/ 287867 w 2099733"/>
              <a:gd name="connsiteY2" fmla="*/ 169363 h 212010"/>
              <a:gd name="connsiteX3" fmla="*/ 423333 w 2099733"/>
              <a:gd name="connsiteY3" fmla="*/ 42363 h 212010"/>
              <a:gd name="connsiteX4" fmla="*/ 601133 w 2099733"/>
              <a:gd name="connsiteY4" fmla="*/ 186296 h 212010"/>
              <a:gd name="connsiteX5" fmla="*/ 736600 w 2099733"/>
              <a:gd name="connsiteY5" fmla="*/ 33896 h 212010"/>
              <a:gd name="connsiteX6" fmla="*/ 880533 w 2099733"/>
              <a:gd name="connsiteY6" fmla="*/ 194763 h 212010"/>
              <a:gd name="connsiteX7" fmla="*/ 1032933 w 2099733"/>
              <a:gd name="connsiteY7" fmla="*/ 30 h 212010"/>
              <a:gd name="connsiteX8" fmla="*/ 1185333 w 2099733"/>
              <a:gd name="connsiteY8" fmla="*/ 211696 h 212010"/>
              <a:gd name="connsiteX9" fmla="*/ 1320800 w 2099733"/>
              <a:gd name="connsiteY9" fmla="*/ 50830 h 212010"/>
              <a:gd name="connsiteX10" fmla="*/ 1464733 w 2099733"/>
              <a:gd name="connsiteY10" fmla="*/ 186296 h 212010"/>
              <a:gd name="connsiteX11" fmla="*/ 1600200 w 2099733"/>
              <a:gd name="connsiteY11" fmla="*/ 59296 h 212010"/>
              <a:gd name="connsiteX12" fmla="*/ 1735667 w 2099733"/>
              <a:gd name="connsiteY12" fmla="*/ 169363 h 212010"/>
              <a:gd name="connsiteX13" fmla="*/ 1896533 w 2099733"/>
              <a:gd name="connsiteY13" fmla="*/ 84696 h 212010"/>
              <a:gd name="connsiteX14" fmla="*/ 1989667 w 2099733"/>
              <a:gd name="connsiteY14" fmla="*/ 152430 h 212010"/>
              <a:gd name="connsiteX15" fmla="*/ 2099733 w 2099733"/>
              <a:gd name="connsiteY15" fmla="*/ 110096 h 21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99733" h="212010">
                <a:moveTo>
                  <a:pt x="0" y="110096"/>
                </a:moveTo>
                <a:cubicBezTo>
                  <a:pt x="47977" y="83990"/>
                  <a:pt x="95955" y="57885"/>
                  <a:pt x="143933" y="67763"/>
                </a:cubicBezTo>
                <a:cubicBezTo>
                  <a:pt x="191911" y="77641"/>
                  <a:pt x="241300" y="173596"/>
                  <a:pt x="287867" y="169363"/>
                </a:cubicBezTo>
                <a:cubicBezTo>
                  <a:pt x="334434" y="165130"/>
                  <a:pt x="371122" y="39541"/>
                  <a:pt x="423333" y="42363"/>
                </a:cubicBezTo>
                <a:cubicBezTo>
                  <a:pt x="475544" y="45185"/>
                  <a:pt x="548922" y="187707"/>
                  <a:pt x="601133" y="186296"/>
                </a:cubicBezTo>
                <a:cubicBezTo>
                  <a:pt x="653344" y="184885"/>
                  <a:pt x="690033" y="32485"/>
                  <a:pt x="736600" y="33896"/>
                </a:cubicBezTo>
                <a:cubicBezTo>
                  <a:pt x="783167" y="35307"/>
                  <a:pt x="831144" y="200407"/>
                  <a:pt x="880533" y="194763"/>
                </a:cubicBezTo>
                <a:cubicBezTo>
                  <a:pt x="929922" y="189119"/>
                  <a:pt x="982133" y="-2792"/>
                  <a:pt x="1032933" y="30"/>
                </a:cubicBezTo>
                <a:cubicBezTo>
                  <a:pt x="1083733" y="2852"/>
                  <a:pt x="1137355" y="203229"/>
                  <a:pt x="1185333" y="211696"/>
                </a:cubicBezTo>
                <a:cubicBezTo>
                  <a:pt x="1233311" y="220163"/>
                  <a:pt x="1274233" y="55063"/>
                  <a:pt x="1320800" y="50830"/>
                </a:cubicBezTo>
                <a:cubicBezTo>
                  <a:pt x="1367367" y="46597"/>
                  <a:pt x="1418166" y="184885"/>
                  <a:pt x="1464733" y="186296"/>
                </a:cubicBezTo>
                <a:cubicBezTo>
                  <a:pt x="1511300" y="187707"/>
                  <a:pt x="1555044" y="62118"/>
                  <a:pt x="1600200" y="59296"/>
                </a:cubicBezTo>
                <a:cubicBezTo>
                  <a:pt x="1645356" y="56474"/>
                  <a:pt x="1686278" y="165130"/>
                  <a:pt x="1735667" y="169363"/>
                </a:cubicBezTo>
                <a:cubicBezTo>
                  <a:pt x="1785056" y="173596"/>
                  <a:pt x="1854200" y="87518"/>
                  <a:pt x="1896533" y="84696"/>
                </a:cubicBezTo>
                <a:cubicBezTo>
                  <a:pt x="1938866" y="81874"/>
                  <a:pt x="1955800" y="148197"/>
                  <a:pt x="1989667" y="152430"/>
                </a:cubicBezTo>
                <a:cubicBezTo>
                  <a:pt x="2023534" y="156663"/>
                  <a:pt x="2061633" y="133379"/>
                  <a:pt x="2099733" y="110096"/>
                </a:cubicBezTo>
              </a:path>
            </a:pathLst>
          </a:cu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0" name="자유형 29"/>
          <p:cNvSpPr/>
          <p:nvPr/>
        </p:nvSpPr>
        <p:spPr>
          <a:xfrm>
            <a:off x="6690353" y="3687990"/>
            <a:ext cx="2099733" cy="212010"/>
          </a:xfrm>
          <a:custGeom>
            <a:avLst/>
            <a:gdLst>
              <a:gd name="connsiteX0" fmla="*/ 0 w 2099733"/>
              <a:gd name="connsiteY0" fmla="*/ 110096 h 212010"/>
              <a:gd name="connsiteX1" fmla="*/ 143933 w 2099733"/>
              <a:gd name="connsiteY1" fmla="*/ 67763 h 212010"/>
              <a:gd name="connsiteX2" fmla="*/ 287867 w 2099733"/>
              <a:gd name="connsiteY2" fmla="*/ 169363 h 212010"/>
              <a:gd name="connsiteX3" fmla="*/ 423333 w 2099733"/>
              <a:gd name="connsiteY3" fmla="*/ 42363 h 212010"/>
              <a:gd name="connsiteX4" fmla="*/ 601133 w 2099733"/>
              <a:gd name="connsiteY4" fmla="*/ 186296 h 212010"/>
              <a:gd name="connsiteX5" fmla="*/ 736600 w 2099733"/>
              <a:gd name="connsiteY5" fmla="*/ 33896 h 212010"/>
              <a:gd name="connsiteX6" fmla="*/ 880533 w 2099733"/>
              <a:gd name="connsiteY6" fmla="*/ 194763 h 212010"/>
              <a:gd name="connsiteX7" fmla="*/ 1032933 w 2099733"/>
              <a:gd name="connsiteY7" fmla="*/ 30 h 212010"/>
              <a:gd name="connsiteX8" fmla="*/ 1185333 w 2099733"/>
              <a:gd name="connsiteY8" fmla="*/ 211696 h 212010"/>
              <a:gd name="connsiteX9" fmla="*/ 1320800 w 2099733"/>
              <a:gd name="connsiteY9" fmla="*/ 50830 h 212010"/>
              <a:gd name="connsiteX10" fmla="*/ 1464733 w 2099733"/>
              <a:gd name="connsiteY10" fmla="*/ 186296 h 212010"/>
              <a:gd name="connsiteX11" fmla="*/ 1600200 w 2099733"/>
              <a:gd name="connsiteY11" fmla="*/ 59296 h 212010"/>
              <a:gd name="connsiteX12" fmla="*/ 1735667 w 2099733"/>
              <a:gd name="connsiteY12" fmla="*/ 169363 h 212010"/>
              <a:gd name="connsiteX13" fmla="*/ 1896533 w 2099733"/>
              <a:gd name="connsiteY13" fmla="*/ 84696 h 212010"/>
              <a:gd name="connsiteX14" fmla="*/ 1989667 w 2099733"/>
              <a:gd name="connsiteY14" fmla="*/ 152430 h 212010"/>
              <a:gd name="connsiteX15" fmla="*/ 2099733 w 2099733"/>
              <a:gd name="connsiteY15" fmla="*/ 110096 h 21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99733" h="212010">
                <a:moveTo>
                  <a:pt x="0" y="110096"/>
                </a:moveTo>
                <a:cubicBezTo>
                  <a:pt x="47977" y="83990"/>
                  <a:pt x="95955" y="57885"/>
                  <a:pt x="143933" y="67763"/>
                </a:cubicBezTo>
                <a:cubicBezTo>
                  <a:pt x="191911" y="77641"/>
                  <a:pt x="241300" y="173596"/>
                  <a:pt x="287867" y="169363"/>
                </a:cubicBezTo>
                <a:cubicBezTo>
                  <a:pt x="334434" y="165130"/>
                  <a:pt x="371122" y="39541"/>
                  <a:pt x="423333" y="42363"/>
                </a:cubicBezTo>
                <a:cubicBezTo>
                  <a:pt x="475544" y="45185"/>
                  <a:pt x="548922" y="187707"/>
                  <a:pt x="601133" y="186296"/>
                </a:cubicBezTo>
                <a:cubicBezTo>
                  <a:pt x="653344" y="184885"/>
                  <a:pt x="690033" y="32485"/>
                  <a:pt x="736600" y="33896"/>
                </a:cubicBezTo>
                <a:cubicBezTo>
                  <a:pt x="783167" y="35307"/>
                  <a:pt x="831144" y="200407"/>
                  <a:pt x="880533" y="194763"/>
                </a:cubicBezTo>
                <a:cubicBezTo>
                  <a:pt x="929922" y="189119"/>
                  <a:pt x="982133" y="-2792"/>
                  <a:pt x="1032933" y="30"/>
                </a:cubicBezTo>
                <a:cubicBezTo>
                  <a:pt x="1083733" y="2852"/>
                  <a:pt x="1137355" y="203229"/>
                  <a:pt x="1185333" y="211696"/>
                </a:cubicBezTo>
                <a:cubicBezTo>
                  <a:pt x="1233311" y="220163"/>
                  <a:pt x="1274233" y="55063"/>
                  <a:pt x="1320800" y="50830"/>
                </a:cubicBezTo>
                <a:cubicBezTo>
                  <a:pt x="1367367" y="46597"/>
                  <a:pt x="1418166" y="184885"/>
                  <a:pt x="1464733" y="186296"/>
                </a:cubicBezTo>
                <a:cubicBezTo>
                  <a:pt x="1511300" y="187707"/>
                  <a:pt x="1555044" y="62118"/>
                  <a:pt x="1600200" y="59296"/>
                </a:cubicBezTo>
                <a:cubicBezTo>
                  <a:pt x="1645356" y="56474"/>
                  <a:pt x="1686278" y="165130"/>
                  <a:pt x="1735667" y="169363"/>
                </a:cubicBezTo>
                <a:cubicBezTo>
                  <a:pt x="1785056" y="173596"/>
                  <a:pt x="1854200" y="87518"/>
                  <a:pt x="1896533" y="84696"/>
                </a:cubicBezTo>
                <a:cubicBezTo>
                  <a:pt x="1938866" y="81874"/>
                  <a:pt x="1955800" y="148197"/>
                  <a:pt x="1989667" y="152430"/>
                </a:cubicBezTo>
                <a:cubicBezTo>
                  <a:pt x="2023534" y="156663"/>
                  <a:pt x="2061633" y="133379"/>
                  <a:pt x="2099733" y="110096"/>
                </a:cubicBezTo>
              </a:path>
            </a:pathLst>
          </a:cu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31" name="직선 화살표 연결선 30"/>
          <p:cNvCxnSpPr/>
          <p:nvPr/>
        </p:nvCxnSpPr>
        <p:spPr>
          <a:xfrm>
            <a:off x="6114289" y="3782708"/>
            <a:ext cx="504056" cy="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직사각형 32"/>
          <p:cNvSpPr/>
          <p:nvPr/>
        </p:nvSpPr>
        <p:spPr>
          <a:xfrm>
            <a:off x="1599402" y="4135400"/>
            <a:ext cx="6875601" cy="646331"/>
          </a:xfrm>
          <a:prstGeom prst="rect">
            <a:avLst/>
          </a:prstGeom>
        </p:spPr>
        <p:txBody>
          <a:bodyPr wrap="none">
            <a:spAutoFit/>
          </a:bodyPr>
          <a:lstStyle/>
          <a:p>
            <a:pPr algn="ctr"/>
            <a:r>
              <a:rPr lang="ko-KR" altLang="en-US" dirty="0"/>
              <a:t> 넓은 파동</a:t>
            </a:r>
            <a:r>
              <a:rPr lang="en-US" altLang="ko-KR" dirty="0"/>
              <a:t>: </a:t>
            </a:r>
            <a:r>
              <a:rPr lang="ko-KR" altLang="en-US" dirty="0"/>
              <a:t>속도는 확실해서 모든 부분이 같은 속도로 움직인다</a:t>
            </a:r>
            <a:r>
              <a:rPr lang="en-US" altLang="ko-KR" dirty="0"/>
              <a:t>. </a:t>
            </a:r>
          </a:p>
          <a:p>
            <a:r>
              <a:rPr lang="ko-KR" altLang="en-US" dirty="0"/>
              <a:t>                하지만 위치가 불확실하다</a:t>
            </a:r>
            <a:r>
              <a:rPr lang="en-US" altLang="ko-KR" dirty="0"/>
              <a:t>. </a:t>
            </a:r>
            <a:endParaRPr lang="ko-KR" altLang="en-US" dirty="0"/>
          </a:p>
        </p:txBody>
      </p:sp>
      <p:sp>
        <p:nvSpPr>
          <p:cNvPr id="36" name="직사각형 35"/>
          <p:cNvSpPr/>
          <p:nvPr/>
        </p:nvSpPr>
        <p:spPr>
          <a:xfrm>
            <a:off x="1409255" y="2636723"/>
            <a:ext cx="6121356" cy="646331"/>
          </a:xfrm>
          <a:prstGeom prst="rect">
            <a:avLst/>
          </a:prstGeom>
        </p:spPr>
        <p:txBody>
          <a:bodyPr wrap="none">
            <a:spAutoFit/>
          </a:bodyPr>
          <a:lstStyle/>
          <a:p>
            <a:pPr algn="ctr"/>
            <a:r>
              <a:rPr lang="ko-KR" altLang="en-US" dirty="0"/>
              <a:t>좁은 파동</a:t>
            </a:r>
            <a:r>
              <a:rPr lang="en-US" altLang="ko-KR" dirty="0"/>
              <a:t>: </a:t>
            </a:r>
            <a:r>
              <a:rPr lang="ko-KR" altLang="en-US" dirty="0"/>
              <a:t>위치는 확실하지만 속도는 확실하지 않다</a:t>
            </a:r>
            <a:r>
              <a:rPr lang="en-US" altLang="ko-KR" dirty="0"/>
              <a:t>. </a:t>
            </a:r>
          </a:p>
          <a:p>
            <a:r>
              <a:rPr lang="en-US" altLang="ko-KR" dirty="0"/>
              <a:t>              </a:t>
            </a:r>
            <a:r>
              <a:rPr lang="ko-KR" altLang="en-US" dirty="0"/>
              <a:t>그래서 금새 퍼지게 된다</a:t>
            </a:r>
            <a:r>
              <a:rPr lang="en-US" altLang="ko-KR" dirty="0"/>
              <a:t>.</a:t>
            </a:r>
            <a:endParaRPr lang="ko-KR" altLang="en-US" dirty="0"/>
          </a:p>
        </p:txBody>
      </p:sp>
      <p:sp>
        <p:nvSpPr>
          <p:cNvPr id="38" name="직사각형 37"/>
          <p:cNvSpPr/>
          <p:nvPr/>
        </p:nvSpPr>
        <p:spPr>
          <a:xfrm>
            <a:off x="2174593" y="1461026"/>
            <a:ext cx="1326004" cy="646331"/>
          </a:xfrm>
          <a:prstGeom prst="rect">
            <a:avLst/>
          </a:prstGeom>
        </p:spPr>
        <p:txBody>
          <a:bodyPr wrap="none">
            <a:spAutoFit/>
          </a:bodyPr>
          <a:lstStyle/>
          <a:p>
            <a:pPr algn="ctr"/>
            <a:r>
              <a:rPr lang="en-US" altLang="ko-KR" dirty="0"/>
              <a:t>After 1 Sec</a:t>
            </a:r>
          </a:p>
          <a:p>
            <a:pPr algn="ctr"/>
            <a:r>
              <a:rPr lang="en-US" altLang="ko-KR" dirty="0"/>
              <a:t>1</a:t>
            </a:r>
            <a:r>
              <a:rPr lang="ko-KR" altLang="en-US" dirty="0"/>
              <a:t>초 후</a:t>
            </a:r>
          </a:p>
        </p:txBody>
      </p:sp>
      <p:sp>
        <p:nvSpPr>
          <p:cNvPr id="39" name="직사각형 38"/>
          <p:cNvSpPr/>
          <p:nvPr/>
        </p:nvSpPr>
        <p:spPr>
          <a:xfrm>
            <a:off x="4927296" y="1382273"/>
            <a:ext cx="1326004" cy="646331"/>
          </a:xfrm>
          <a:prstGeom prst="rect">
            <a:avLst/>
          </a:prstGeom>
        </p:spPr>
        <p:txBody>
          <a:bodyPr wrap="none">
            <a:spAutoFit/>
          </a:bodyPr>
          <a:lstStyle/>
          <a:p>
            <a:pPr algn="ctr"/>
            <a:r>
              <a:rPr lang="en-US" altLang="ko-KR" dirty="0"/>
              <a:t>After 1 Sec</a:t>
            </a:r>
          </a:p>
          <a:p>
            <a:pPr algn="ctr"/>
            <a:r>
              <a:rPr lang="en-US" altLang="ko-KR" dirty="0"/>
              <a:t>1</a:t>
            </a:r>
            <a:r>
              <a:rPr lang="ko-KR" altLang="en-US" dirty="0"/>
              <a:t>초 후</a:t>
            </a:r>
          </a:p>
        </p:txBody>
      </p:sp>
      <p:sp>
        <p:nvSpPr>
          <p:cNvPr id="40" name="직사각형 39"/>
          <p:cNvSpPr/>
          <p:nvPr/>
        </p:nvSpPr>
        <p:spPr>
          <a:xfrm>
            <a:off x="2725866" y="3218492"/>
            <a:ext cx="1326004" cy="646331"/>
          </a:xfrm>
          <a:prstGeom prst="rect">
            <a:avLst/>
          </a:prstGeom>
        </p:spPr>
        <p:txBody>
          <a:bodyPr wrap="none">
            <a:spAutoFit/>
          </a:bodyPr>
          <a:lstStyle/>
          <a:p>
            <a:pPr algn="ctr"/>
            <a:r>
              <a:rPr lang="en-US" altLang="ko-KR" dirty="0"/>
              <a:t>After 1 Sec</a:t>
            </a:r>
          </a:p>
          <a:p>
            <a:pPr algn="ctr"/>
            <a:r>
              <a:rPr lang="en-US" altLang="ko-KR" dirty="0"/>
              <a:t>1</a:t>
            </a:r>
            <a:r>
              <a:rPr lang="ko-KR" altLang="en-US" dirty="0"/>
              <a:t>초 후</a:t>
            </a:r>
          </a:p>
        </p:txBody>
      </p:sp>
      <p:sp>
        <p:nvSpPr>
          <p:cNvPr id="43" name="직사각형 42"/>
          <p:cNvSpPr/>
          <p:nvPr/>
        </p:nvSpPr>
        <p:spPr>
          <a:xfrm>
            <a:off x="5651244" y="3144939"/>
            <a:ext cx="1326004" cy="646331"/>
          </a:xfrm>
          <a:prstGeom prst="rect">
            <a:avLst/>
          </a:prstGeom>
        </p:spPr>
        <p:txBody>
          <a:bodyPr wrap="none">
            <a:spAutoFit/>
          </a:bodyPr>
          <a:lstStyle/>
          <a:p>
            <a:pPr algn="ctr"/>
            <a:r>
              <a:rPr lang="en-US" altLang="ko-KR" dirty="0"/>
              <a:t>After 1 Sec</a:t>
            </a:r>
          </a:p>
          <a:p>
            <a:pPr algn="ctr"/>
            <a:r>
              <a:rPr lang="en-US" altLang="ko-KR" dirty="0"/>
              <a:t>1</a:t>
            </a:r>
            <a:r>
              <a:rPr lang="ko-KR" altLang="en-US" dirty="0"/>
              <a:t>초 후</a:t>
            </a:r>
          </a:p>
        </p:txBody>
      </p:sp>
      <p:grpSp>
        <p:nvGrpSpPr>
          <p:cNvPr id="3" name="그룹 2"/>
          <p:cNvGrpSpPr/>
          <p:nvPr/>
        </p:nvGrpSpPr>
        <p:grpSpPr>
          <a:xfrm>
            <a:off x="899592" y="5107579"/>
            <a:ext cx="8040549" cy="980442"/>
            <a:chOff x="899592" y="5107579"/>
            <a:chExt cx="8040549" cy="980442"/>
          </a:xfrm>
        </p:grpSpPr>
        <p:sp>
          <p:nvSpPr>
            <p:cNvPr id="51" name="자유형 50"/>
            <p:cNvSpPr/>
            <p:nvPr/>
          </p:nvSpPr>
          <p:spPr>
            <a:xfrm>
              <a:off x="899592" y="5107580"/>
              <a:ext cx="660400" cy="959833"/>
            </a:xfrm>
            <a:custGeom>
              <a:avLst/>
              <a:gdLst>
                <a:gd name="connsiteX0" fmla="*/ 0 w 660400"/>
                <a:gd name="connsiteY0" fmla="*/ 550334 h 959833"/>
                <a:gd name="connsiteX1" fmla="*/ 67733 w 660400"/>
                <a:gd name="connsiteY1" fmla="*/ 313267 h 959833"/>
                <a:gd name="connsiteX2" fmla="*/ 169333 w 660400"/>
                <a:gd name="connsiteY2" fmla="*/ 948267 h 959833"/>
                <a:gd name="connsiteX3" fmla="*/ 245533 w 660400"/>
                <a:gd name="connsiteY3" fmla="*/ 1 h 959833"/>
                <a:gd name="connsiteX4" fmla="*/ 355600 w 660400"/>
                <a:gd name="connsiteY4" fmla="*/ 956734 h 959833"/>
                <a:gd name="connsiteX5" fmla="*/ 448733 w 660400"/>
                <a:gd name="connsiteY5" fmla="*/ 313267 h 959833"/>
                <a:gd name="connsiteX6" fmla="*/ 533400 w 660400"/>
                <a:gd name="connsiteY6" fmla="*/ 524934 h 959833"/>
                <a:gd name="connsiteX7" fmla="*/ 660400 w 660400"/>
                <a:gd name="connsiteY7" fmla="*/ 541867 h 95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400" h="959833">
                  <a:moveTo>
                    <a:pt x="0" y="550334"/>
                  </a:moveTo>
                  <a:cubicBezTo>
                    <a:pt x="19755" y="398639"/>
                    <a:pt x="39511" y="246945"/>
                    <a:pt x="67733" y="313267"/>
                  </a:cubicBezTo>
                  <a:cubicBezTo>
                    <a:pt x="95955" y="379589"/>
                    <a:pt x="139700" y="1000478"/>
                    <a:pt x="169333" y="948267"/>
                  </a:cubicBezTo>
                  <a:cubicBezTo>
                    <a:pt x="198966" y="896056"/>
                    <a:pt x="214489" y="-1410"/>
                    <a:pt x="245533" y="1"/>
                  </a:cubicBezTo>
                  <a:cubicBezTo>
                    <a:pt x="276577" y="1412"/>
                    <a:pt x="321733" y="904523"/>
                    <a:pt x="355600" y="956734"/>
                  </a:cubicBezTo>
                  <a:cubicBezTo>
                    <a:pt x="389467" y="1008945"/>
                    <a:pt x="419100" y="385234"/>
                    <a:pt x="448733" y="313267"/>
                  </a:cubicBezTo>
                  <a:cubicBezTo>
                    <a:pt x="478366" y="241300"/>
                    <a:pt x="498122" y="486834"/>
                    <a:pt x="533400" y="524934"/>
                  </a:cubicBezTo>
                  <a:cubicBezTo>
                    <a:pt x="568678" y="563034"/>
                    <a:pt x="614539" y="552450"/>
                    <a:pt x="660400" y="541867"/>
                  </a:cubicBezTo>
                </a:path>
              </a:pathLst>
            </a:cu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2" name="자유형 51"/>
            <p:cNvSpPr/>
            <p:nvPr/>
          </p:nvSpPr>
          <p:spPr>
            <a:xfrm>
              <a:off x="3388868" y="5107579"/>
              <a:ext cx="660400" cy="959833"/>
            </a:xfrm>
            <a:custGeom>
              <a:avLst/>
              <a:gdLst>
                <a:gd name="connsiteX0" fmla="*/ 0 w 660400"/>
                <a:gd name="connsiteY0" fmla="*/ 550334 h 959833"/>
                <a:gd name="connsiteX1" fmla="*/ 67733 w 660400"/>
                <a:gd name="connsiteY1" fmla="*/ 313267 h 959833"/>
                <a:gd name="connsiteX2" fmla="*/ 169333 w 660400"/>
                <a:gd name="connsiteY2" fmla="*/ 948267 h 959833"/>
                <a:gd name="connsiteX3" fmla="*/ 245533 w 660400"/>
                <a:gd name="connsiteY3" fmla="*/ 1 h 959833"/>
                <a:gd name="connsiteX4" fmla="*/ 355600 w 660400"/>
                <a:gd name="connsiteY4" fmla="*/ 956734 h 959833"/>
                <a:gd name="connsiteX5" fmla="*/ 448733 w 660400"/>
                <a:gd name="connsiteY5" fmla="*/ 313267 h 959833"/>
                <a:gd name="connsiteX6" fmla="*/ 533400 w 660400"/>
                <a:gd name="connsiteY6" fmla="*/ 524934 h 959833"/>
                <a:gd name="connsiteX7" fmla="*/ 660400 w 660400"/>
                <a:gd name="connsiteY7" fmla="*/ 541867 h 95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400" h="959833">
                  <a:moveTo>
                    <a:pt x="0" y="550334"/>
                  </a:moveTo>
                  <a:cubicBezTo>
                    <a:pt x="19755" y="398639"/>
                    <a:pt x="39511" y="246945"/>
                    <a:pt x="67733" y="313267"/>
                  </a:cubicBezTo>
                  <a:cubicBezTo>
                    <a:pt x="95955" y="379589"/>
                    <a:pt x="139700" y="1000478"/>
                    <a:pt x="169333" y="948267"/>
                  </a:cubicBezTo>
                  <a:cubicBezTo>
                    <a:pt x="198966" y="896056"/>
                    <a:pt x="214489" y="-1410"/>
                    <a:pt x="245533" y="1"/>
                  </a:cubicBezTo>
                  <a:cubicBezTo>
                    <a:pt x="276577" y="1412"/>
                    <a:pt x="321733" y="904523"/>
                    <a:pt x="355600" y="956734"/>
                  </a:cubicBezTo>
                  <a:cubicBezTo>
                    <a:pt x="389467" y="1008945"/>
                    <a:pt x="419100" y="385234"/>
                    <a:pt x="448733" y="313267"/>
                  </a:cubicBezTo>
                  <a:cubicBezTo>
                    <a:pt x="478366" y="241300"/>
                    <a:pt x="498122" y="486834"/>
                    <a:pt x="533400" y="524934"/>
                  </a:cubicBezTo>
                  <a:cubicBezTo>
                    <a:pt x="568678" y="563034"/>
                    <a:pt x="614539" y="552450"/>
                    <a:pt x="660400" y="541867"/>
                  </a:cubicBezTo>
                </a:path>
              </a:pathLst>
            </a:cu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3" name="자유형 52"/>
            <p:cNvSpPr/>
            <p:nvPr/>
          </p:nvSpPr>
          <p:spPr>
            <a:xfrm>
              <a:off x="5866197" y="5128188"/>
              <a:ext cx="660400" cy="959833"/>
            </a:xfrm>
            <a:custGeom>
              <a:avLst/>
              <a:gdLst>
                <a:gd name="connsiteX0" fmla="*/ 0 w 660400"/>
                <a:gd name="connsiteY0" fmla="*/ 550334 h 959833"/>
                <a:gd name="connsiteX1" fmla="*/ 67733 w 660400"/>
                <a:gd name="connsiteY1" fmla="*/ 313267 h 959833"/>
                <a:gd name="connsiteX2" fmla="*/ 169333 w 660400"/>
                <a:gd name="connsiteY2" fmla="*/ 948267 h 959833"/>
                <a:gd name="connsiteX3" fmla="*/ 245533 w 660400"/>
                <a:gd name="connsiteY3" fmla="*/ 1 h 959833"/>
                <a:gd name="connsiteX4" fmla="*/ 355600 w 660400"/>
                <a:gd name="connsiteY4" fmla="*/ 956734 h 959833"/>
                <a:gd name="connsiteX5" fmla="*/ 448733 w 660400"/>
                <a:gd name="connsiteY5" fmla="*/ 313267 h 959833"/>
                <a:gd name="connsiteX6" fmla="*/ 533400 w 660400"/>
                <a:gd name="connsiteY6" fmla="*/ 524934 h 959833"/>
                <a:gd name="connsiteX7" fmla="*/ 660400 w 660400"/>
                <a:gd name="connsiteY7" fmla="*/ 541867 h 959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0400" h="959833">
                  <a:moveTo>
                    <a:pt x="0" y="550334"/>
                  </a:moveTo>
                  <a:cubicBezTo>
                    <a:pt x="19755" y="398639"/>
                    <a:pt x="39511" y="246945"/>
                    <a:pt x="67733" y="313267"/>
                  </a:cubicBezTo>
                  <a:cubicBezTo>
                    <a:pt x="95955" y="379589"/>
                    <a:pt x="139700" y="1000478"/>
                    <a:pt x="169333" y="948267"/>
                  </a:cubicBezTo>
                  <a:cubicBezTo>
                    <a:pt x="198966" y="896056"/>
                    <a:pt x="214489" y="-1410"/>
                    <a:pt x="245533" y="1"/>
                  </a:cubicBezTo>
                  <a:cubicBezTo>
                    <a:pt x="276577" y="1412"/>
                    <a:pt x="321733" y="904523"/>
                    <a:pt x="355600" y="956734"/>
                  </a:cubicBezTo>
                  <a:cubicBezTo>
                    <a:pt x="389467" y="1008945"/>
                    <a:pt x="419100" y="385234"/>
                    <a:pt x="448733" y="313267"/>
                  </a:cubicBezTo>
                  <a:cubicBezTo>
                    <a:pt x="478366" y="241300"/>
                    <a:pt x="498122" y="486834"/>
                    <a:pt x="533400" y="524934"/>
                  </a:cubicBezTo>
                  <a:cubicBezTo>
                    <a:pt x="568678" y="563034"/>
                    <a:pt x="614539" y="552450"/>
                    <a:pt x="660400" y="541867"/>
                  </a:cubicBezTo>
                </a:path>
              </a:pathLst>
            </a:cu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cxnSp>
          <p:nvCxnSpPr>
            <p:cNvPr id="54" name="직선 화살표 연결선 53"/>
            <p:cNvCxnSpPr/>
            <p:nvPr/>
          </p:nvCxnSpPr>
          <p:spPr>
            <a:xfrm>
              <a:off x="2206305" y="5630971"/>
              <a:ext cx="504056" cy="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직사각형 54"/>
            <p:cNvSpPr/>
            <p:nvPr/>
          </p:nvSpPr>
          <p:spPr>
            <a:xfrm>
              <a:off x="1789861" y="5307805"/>
              <a:ext cx="1326004" cy="646331"/>
            </a:xfrm>
            <a:prstGeom prst="rect">
              <a:avLst/>
            </a:prstGeom>
          </p:spPr>
          <p:txBody>
            <a:bodyPr wrap="none">
              <a:spAutoFit/>
            </a:bodyPr>
            <a:lstStyle/>
            <a:p>
              <a:pPr algn="ctr"/>
              <a:r>
                <a:rPr lang="en-US" altLang="ko-KR" dirty="0"/>
                <a:t>After 1 Sec</a:t>
              </a:r>
            </a:p>
            <a:p>
              <a:pPr algn="ctr"/>
              <a:r>
                <a:rPr lang="en-US" altLang="ko-KR" dirty="0"/>
                <a:t>1</a:t>
              </a:r>
              <a:r>
                <a:rPr lang="ko-KR" altLang="en-US" dirty="0"/>
                <a:t>초 후</a:t>
              </a:r>
            </a:p>
          </p:txBody>
        </p:sp>
        <p:cxnSp>
          <p:nvCxnSpPr>
            <p:cNvPr id="56" name="직선 화살표 연결선 55"/>
            <p:cNvCxnSpPr/>
            <p:nvPr/>
          </p:nvCxnSpPr>
          <p:spPr>
            <a:xfrm>
              <a:off x="4717211" y="5630971"/>
              <a:ext cx="504056" cy="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직사각형 56"/>
            <p:cNvSpPr/>
            <p:nvPr/>
          </p:nvSpPr>
          <p:spPr>
            <a:xfrm>
              <a:off x="4281739" y="5285143"/>
              <a:ext cx="1326004" cy="646331"/>
            </a:xfrm>
            <a:prstGeom prst="rect">
              <a:avLst/>
            </a:prstGeom>
          </p:spPr>
          <p:txBody>
            <a:bodyPr wrap="none">
              <a:spAutoFit/>
            </a:bodyPr>
            <a:lstStyle/>
            <a:p>
              <a:pPr algn="ctr"/>
              <a:r>
                <a:rPr lang="en-US" altLang="ko-KR" dirty="0"/>
                <a:t>After 1 Sec</a:t>
              </a:r>
            </a:p>
            <a:p>
              <a:pPr algn="ctr"/>
              <a:r>
                <a:rPr lang="en-US" altLang="ko-KR" dirty="0"/>
                <a:t>1</a:t>
              </a:r>
              <a:r>
                <a:rPr lang="ko-KR" altLang="en-US" dirty="0"/>
                <a:t>초 후</a:t>
              </a:r>
            </a:p>
          </p:txBody>
        </p:sp>
        <p:sp>
          <p:nvSpPr>
            <p:cNvPr id="58" name="직사각형 57"/>
            <p:cNvSpPr/>
            <p:nvPr/>
          </p:nvSpPr>
          <p:spPr>
            <a:xfrm>
              <a:off x="6639511" y="5248439"/>
              <a:ext cx="2300630" cy="646331"/>
            </a:xfrm>
            <a:prstGeom prst="rect">
              <a:avLst/>
            </a:prstGeom>
          </p:spPr>
          <p:txBody>
            <a:bodyPr wrap="none">
              <a:spAutoFit/>
            </a:bodyPr>
            <a:lstStyle/>
            <a:p>
              <a:pPr algn="ctr"/>
              <a:r>
                <a:rPr lang="ko-KR" altLang="en-US" dirty="0"/>
                <a:t> 일정한 속도로</a:t>
              </a:r>
              <a:endParaRPr lang="en-US" altLang="ko-KR" dirty="0"/>
            </a:p>
            <a:p>
              <a:pPr algn="ctr"/>
              <a:r>
                <a:rPr lang="ko-KR" altLang="en-US" dirty="0"/>
                <a:t>움직이는 좁은 파동</a:t>
              </a:r>
              <a:r>
                <a:rPr lang="en-US" altLang="ko-KR" dirty="0"/>
                <a:t>?</a:t>
              </a:r>
              <a:endParaRPr lang="ko-KR" altLang="en-US" dirty="0"/>
            </a:p>
          </p:txBody>
        </p:sp>
      </p:grpSp>
      <p:sp>
        <p:nvSpPr>
          <p:cNvPr id="59" name="곱셈 기호 58"/>
          <p:cNvSpPr/>
          <p:nvPr/>
        </p:nvSpPr>
        <p:spPr>
          <a:xfrm>
            <a:off x="7328109" y="5192427"/>
            <a:ext cx="923433" cy="843990"/>
          </a:xfrm>
          <a:prstGeom prst="mathMultiply">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제목 1"/>
          <p:cNvSpPr txBox="1">
            <a:spLocks/>
          </p:cNvSpPr>
          <p:nvPr/>
        </p:nvSpPr>
        <p:spPr>
          <a:xfrm>
            <a:off x="0" y="0"/>
            <a:ext cx="9144000" cy="8156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400" dirty="0"/>
              <a:t>Can not tell position and velocity at the same time</a:t>
            </a:r>
            <a:br>
              <a:rPr lang="en-US" altLang="ko-KR" sz="2400" dirty="0"/>
            </a:br>
            <a:r>
              <a:rPr lang="ko-KR" altLang="en-US" sz="2400" dirty="0"/>
              <a:t>위치와 속도를 동시에 말할 수 없다</a:t>
            </a:r>
          </a:p>
        </p:txBody>
      </p:sp>
      <p:sp>
        <p:nvSpPr>
          <p:cNvPr id="4" name="TextBox 3"/>
          <p:cNvSpPr txBox="1"/>
          <p:nvPr/>
        </p:nvSpPr>
        <p:spPr>
          <a:xfrm>
            <a:off x="54922" y="2686030"/>
            <a:ext cx="2489784" cy="1077218"/>
          </a:xfrm>
          <a:prstGeom prst="rect">
            <a:avLst/>
          </a:prstGeom>
          <a:noFill/>
        </p:spPr>
        <p:txBody>
          <a:bodyPr wrap="none" rtlCol="0">
            <a:spAutoFit/>
          </a:bodyPr>
          <a:lstStyle/>
          <a:p>
            <a:r>
              <a:rPr lang="en-US" altLang="ko-KR" sz="1600" dirty="0"/>
              <a:t>Narrow wave</a:t>
            </a:r>
          </a:p>
          <a:p>
            <a:pPr marL="342900" indent="-342900">
              <a:buAutoNum type="arabicPeriod"/>
            </a:pPr>
            <a:r>
              <a:rPr lang="en-US" altLang="ko-KR" sz="1600" dirty="0"/>
              <a:t>Clear position but </a:t>
            </a:r>
          </a:p>
          <a:p>
            <a:r>
              <a:rPr lang="en-US" altLang="ko-KR" sz="1600" dirty="0"/>
              <a:t>     unclear velocity</a:t>
            </a:r>
          </a:p>
          <a:p>
            <a:r>
              <a:rPr lang="en-US" altLang="ko-KR" sz="1600" dirty="0"/>
              <a:t>2.  So, spread out quickly</a:t>
            </a:r>
            <a:endParaRPr lang="ko-KR" altLang="en-US" sz="1600" dirty="0"/>
          </a:p>
        </p:txBody>
      </p:sp>
      <p:sp>
        <p:nvSpPr>
          <p:cNvPr id="34" name="TextBox 33"/>
          <p:cNvSpPr txBox="1"/>
          <p:nvPr/>
        </p:nvSpPr>
        <p:spPr>
          <a:xfrm>
            <a:off x="-55588" y="4134887"/>
            <a:ext cx="3219151" cy="1077218"/>
          </a:xfrm>
          <a:prstGeom prst="rect">
            <a:avLst/>
          </a:prstGeom>
          <a:noFill/>
        </p:spPr>
        <p:txBody>
          <a:bodyPr wrap="none" rtlCol="0">
            <a:spAutoFit/>
          </a:bodyPr>
          <a:lstStyle/>
          <a:p>
            <a:r>
              <a:rPr lang="en-US" altLang="ko-KR" sz="1600" dirty="0"/>
              <a:t>Wide wave</a:t>
            </a:r>
          </a:p>
          <a:p>
            <a:pPr marL="342900" indent="-342900">
              <a:buAutoNum type="arabicPeriod"/>
            </a:pPr>
            <a:r>
              <a:rPr lang="en-US" altLang="ko-KR" sz="1600" dirty="0"/>
              <a:t>Unclear position but </a:t>
            </a:r>
          </a:p>
          <a:p>
            <a:r>
              <a:rPr lang="en-US" altLang="ko-KR" sz="1600" dirty="0"/>
              <a:t>     clear velocity</a:t>
            </a:r>
          </a:p>
          <a:p>
            <a:r>
              <a:rPr lang="en-US" altLang="ko-KR" sz="1600" dirty="0"/>
              <a:t>2.  So, moving with same velocity</a:t>
            </a:r>
            <a:endParaRPr lang="ko-KR" altLang="en-US" sz="1600" dirty="0"/>
          </a:p>
        </p:txBody>
      </p:sp>
      <p:sp>
        <p:nvSpPr>
          <p:cNvPr id="35" name="TextBox 34"/>
          <p:cNvSpPr txBox="1"/>
          <p:nvPr/>
        </p:nvSpPr>
        <p:spPr>
          <a:xfrm>
            <a:off x="6717255" y="4612604"/>
            <a:ext cx="2145139" cy="584775"/>
          </a:xfrm>
          <a:prstGeom prst="rect">
            <a:avLst/>
          </a:prstGeom>
          <a:noFill/>
        </p:spPr>
        <p:txBody>
          <a:bodyPr wrap="none" rtlCol="0">
            <a:spAutoFit/>
          </a:bodyPr>
          <a:lstStyle/>
          <a:p>
            <a:r>
              <a:rPr lang="en-US" altLang="ko-KR" sz="1600" dirty="0"/>
              <a:t>Moving narrow wave </a:t>
            </a:r>
          </a:p>
          <a:p>
            <a:pPr algn="ctr"/>
            <a:r>
              <a:rPr lang="en-US" altLang="ko-KR" sz="1600" dirty="0"/>
              <a:t>constantly possible ? </a:t>
            </a:r>
            <a:endParaRPr lang="ko-KR" altLang="en-US" sz="1600" dirty="0"/>
          </a:p>
        </p:txBody>
      </p:sp>
    </p:spTree>
    <p:extLst>
      <p:ext uri="{BB962C8B-B14F-4D97-AF65-F5344CB8AC3E}">
        <p14:creationId xmlns:p14="http://schemas.microsoft.com/office/powerpoint/2010/main" val="378600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손전등 클립아트에 대한 이미지 검색결과"/>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rot="12565309">
            <a:off x="1621896" y="5294913"/>
            <a:ext cx="968090" cy="73169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손전등 클립아트에 대한 이미지 검색결과"/>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rot="12565309">
            <a:off x="1583884" y="3589230"/>
            <a:ext cx="968090" cy="731697"/>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손전등 클립아트에 대한 이미지 검색결과"/>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rot="12565309">
            <a:off x="1660666" y="1887297"/>
            <a:ext cx="968090" cy="731697"/>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229123" y="1284021"/>
            <a:ext cx="3857146" cy="400110"/>
          </a:xfrm>
          <a:prstGeom prst="rect">
            <a:avLst/>
          </a:prstGeom>
        </p:spPr>
        <p:txBody>
          <a:bodyPr wrap="none">
            <a:spAutoFit/>
          </a:bodyPr>
          <a:lstStyle/>
          <a:p>
            <a:pPr algn="ctr"/>
            <a:r>
              <a:rPr lang="en-US" altLang="ko-KR" sz="2000" dirty="0"/>
              <a:t>Case of Laser </a:t>
            </a:r>
            <a:r>
              <a:rPr lang="ko-KR" altLang="en-US" sz="2000" dirty="0"/>
              <a:t>레이저 빔의 경우</a:t>
            </a:r>
            <a:r>
              <a:rPr lang="en-US" altLang="ko-KR" sz="2000" dirty="0"/>
              <a:t>:</a:t>
            </a:r>
            <a:endParaRPr lang="ko-KR" altLang="en-US" sz="2000" dirty="0"/>
          </a:p>
        </p:txBody>
      </p:sp>
      <p:sp>
        <p:nvSpPr>
          <p:cNvPr id="8" name="순서도: 수동 연산 40"/>
          <p:cNvSpPr/>
          <p:nvPr/>
        </p:nvSpPr>
        <p:spPr>
          <a:xfrm rot="5400000">
            <a:off x="4699970" y="2046215"/>
            <a:ext cx="865507" cy="377509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25"/>
              <a:gd name="connsiteX1" fmla="*/ 10000 w 10000"/>
              <a:gd name="connsiteY1" fmla="*/ 0 h 10025"/>
              <a:gd name="connsiteX2" fmla="*/ 8000 w 10000"/>
              <a:gd name="connsiteY2" fmla="*/ 10000 h 10025"/>
              <a:gd name="connsiteX3" fmla="*/ 4183 w 10000"/>
              <a:gd name="connsiteY3" fmla="*/ 10025 h 10025"/>
              <a:gd name="connsiteX4" fmla="*/ 0 w 10000"/>
              <a:gd name="connsiteY4" fmla="*/ 0 h 10025"/>
              <a:gd name="connsiteX0" fmla="*/ 0 w 10000"/>
              <a:gd name="connsiteY0" fmla="*/ 0 h 10073"/>
              <a:gd name="connsiteX1" fmla="*/ 10000 w 10000"/>
              <a:gd name="connsiteY1" fmla="*/ 0 h 10073"/>
              <a:gd name="connsiteX2" fmla="*/ 6174 w 10000"/>
              <a:gd name="connsiteY2" fmla="*/ 10073 h 10073"/>
              <a:gd name="connsiteX3" fmla="*/ 4183 w 10000"/>
              <a:gd name="connsiteY3" fmla="*/ 10025 h 10073"/>
              <a:gd name="connsiteX4" fmla="*/ 0 w 10000"/>
              <a:gd name="connsiteY4" fmla="*/ 0 h 10073"/>
              <a:gd name="connsiteX0" fmla="*/ 0 w 10000"/>
              <a:gd name="connsiteY0" fmla="*/ 0 h 10073"/>
              <a:gd name="connsiteX1" fmla="*/ 10000 w 10000"/>
              <a:gd name="connsiteY1" fmla="*/ 0 h 10073"/>
              <a:gd name="connsiteX2" fmla="*/ 6174 w 10000"/>
              <a:gd name="connsiteY2" fmla="*/ 10073 h 10073"/>
              <a:gd name="connsiteX3" fmla="*/ 4738 w 10000"/>
              <a:gd name="connsiteY3" fmla="*/ 10060 h 10073"/>
              <a:gd name="connsiteX4" fmla="*/ 0 w 10000"/>
              <a:gd name="connsiteY4" fmla="*/ 0 h 10073"/>
              <a:gd name="connsiteX0" fmla="*/ 0 w 10000"/>
              <a:gd name="connsiteY0" fmla="*/ 0 h 10060"/>
              <a:gd name="connsiteX1" fmla="*/ 10000 w 10000"/>
              <a:gd name="connsiteY1" fmla="*/ 0 h 10060"/>
              <a:gd name="connsiteX2" fmla="*/ 5730 w 10000"/>
              <a:gd name="connsiteY2" fmla="*/ 10045 h 10060"/>
              <a:gd name="connsiteX3" fmla="*/ 4738 w 10000"/>
              <a:gd name="connsiteY3" fmla="*/ 10060 h 10060"/>
              <a:gd name="connsiteX4" fmla="*/ 0 w 10000"/>
              <a:gd name="connsiteY4" fmla="*/ 0 h 10060"/>
              <a:gd name="connsiteX0" fmla="*/ 0 w 10000"/>
              <a:gd name="connsiteY0" fmla="*/ 0 h 10057"/>
              <a:gd name="connsiteX1" fmla="*/ 10000 w 10000"/>
              <a:gd name="connsiteY1" fmla="*/ 0 h 10057"/>
              <a:gd name="connsiteX2" fmla="*/ 5730 w 10000"/>
              <a:gd name="connsiteY2" fmla="*/ 10045 h 10057"/>
              <a:gd name="connsiteX3" fmla="*/ 5281 w 10000"/>
              <a:gd name="connsiteY3" fmla="*/ 10057 h 10057"/>
              <a:gd name="connsiteX4" fmla="*/ 0 w 10000"/>
              <a:gd name="connsiteY4" fmla="*/ 0 h 10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57">
                <a:moveTo>
                  <a:pt x="0" y="0"/>
                </a:moveTo>
                <a:lnTo>
                  <a:pt x="10000" y="0"/>
                </a:lnTo>
                <a:lnTo>
                  <a:pt x="5730" y="10045"/>
                </a:lnTo>
                <a:lnTo>
                  <a:pt x="5281" y="10057"/>
                </a:lnTo>
                <a:lnTo>
                  <a:pt x="0" y="0"/>
                </a:lnTo>
                <a:close/>
              </a:path>
            </a:pathLst>
          </a:custGeom>
          <a:gradFill flip="none" rotWithShape="1">
            <a:gsLst>
              <a:gs pos="0">
                <a:srgbClr val="FFC000"/>
              </a:gs>
              <a:gs pos="100000">
                <a:srgbClr val="FF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p:cNvGrpSpPr/>
          <p:nvPr/>
        </p:nvGrpSpPr>
        <p:grpSpPr>
          <a:xfrm rot="1445371">
            <a:off x="2281524" y="2104083"/>
            <a:ext cx="4448460" cy="1550475"/>
            <a:chOff x="2516716" y="2772948"/>
            <a:chExt cx="4448460" cy="1157915"/>
          </a:xfrm>
        </p:grpSpPr>
        <p:sp>
          <p:nvSpPr>
            <p:cNvPr id="7" name="순서도: 수동 연산 6"/>
            <p:cNvSpPr/>
            <p:nvPr/>
          </p:nvSpPr>
          <p:spPr>
            <a:xfrm rot="3957541">
              <a:off x="4613968" y="675696"/>
              <a:ext cx="253955" cy="4448460"/>
            </a:xfrm>
            <a:prstGeom prst="flowChartManualOperation">
              <a:avLst/>
            </a:prstGeom>
            <a:gradFill flip="none" rotWithShape="1">
              <a:gsLst>
                <a:gs pos="0">
                  <a:srgbClr val="FD4A03"/>
                </a:gs>
                <a:gs pos="100000">
                  <a:srgbClr val="FF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직선 화살표 연결선 8"/>
            <p:cNvCxnSpPr/>
            <p:nvPr/>
          </p:nvCxnSpPr>
          <p:spPr>
            <a:xfrm rot="20154629">
              <a:off x="2649141" y="3085213"/>
              <a:ext cx="15324" cy="415413"/>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p:nvPr/>
          </p:nvCxnSpPr>
          <p:spPr>
            <a:xfrm rot="20154629">
              <a:off x="2948301" y="3585863"/>
              <a:ext cx="7661" cy="345000"/>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1" name="직선 화살표 연결선 10"/>
          <p:cNvCxnSpPr/>
          <p:nvPr/>
        </p:nvCxnSpPr>
        <p:spPr>
          <a:xfrm>
            <a:off x="3438037" y="3620504"/>
            <a:ext cx="0" cy="320652"/>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직선 화살표 연결선 11"/>
          <p:cNvCxnSpPr/>
          <p:nvPr/>
        </p:nvCxnSpPr>
        <p:spPr>
          <a:xfrm>
            <a:off x="3438125" y="4018250"/>
            <a:ext cx="0" cy="348267"/>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직사각형 12"/>
          <p:cNvSpPr/>
          <p:nvPr/>
        </p:nvSpPr>
        <p:spPr>
          <a:xfrm>
            <a:off x="1288582" y="2688106"/>
            <a:ext cx="1561646" cy="646331"/>
          </a:xfrm>
          <a:prstGeom prst="rect">
            <a:avLst/>
          </a:prstGeom>
        </p:spPr>
        <p:txBody>
          <a:bodyPr wrap="none">
            <a:spAutoFit/>
          </a:bodyPr>
          <a:lstStyle/>
          <a:p>
            <a:pPr algn="ctr"/>
            <a:r>
              <a:rPr lang="ko-KR" altLang="en-US" dirty="0"/>
              <a:t>넓은 폭</a:t>
            </a:r>
            <a:endParaRPr lang="en-US" altLang="ko-KR" dirty="0"/>
          </a:p>
          <a:p>
            <a:pPr algn="ctr"/>
            <a:r>
              <a:rPr lang="en-US" altLang="ko-KR" dirty="0"/>
              <a:t>(</a:t>
            </a:r>
            <a:r>
              <a:rPr lang="ko-KR" altLang="en-US" dirty="0"/>
              <a:t>모호한 위치</a:t>
            </a:r>
            <a:r>
              <a:rPr lang="en-US" altLang="ko-KR" dirty="0"/>
              <a:t>)</a:t>
            </a:r>
            <a:endParaRPr lang="ko-KR" altLang="en-US" dirty="0"/>
          </a:p>
        </p:txBody>
      </p:sp>
      <p:sp>
        <p:nvSpPr>
          <p:cNvPr id="14" name="직사각형 13"/>
          <p:cNvSpPr/>
          <p:nvPr/>
        </p:nvSpPr>
        <p:spPr>
          <a:xfrm>
            <a:off x="308733" y="2532502"/>
            <a:ext cx="1313180" cy="369332"/>
          </a:xfrm>
          <a:prstGeom prst="rect">
            <a:avLst/>
          </a:prstGeom>
        </p:spPr>
        <p:txBody>
          <a:bodyPr wrap="none">
            <a:spAutoFit/>
          </a:bodyPr>
          <a:lstStyle/>
          <a:p>
            <a:pPr algn="ctr"/>
            <a:r>
              <a:rPr lang="en-US" altLang="ko-KR" dirty="0"/>
              <a:t>Wide width</a:t>
            </a:r>
            <a:endParaRPr lang="ko-KR" altLang="en-US" dirty="0"/>
          </a:p>
        </p:txBody>
      </p:sp>
      <p:sp>
        <p:nvSpPr>
          <p:cNvPr id="15" name="직사각형 14"/>
          <p:cNvSpPr/>
          <p:nvPr/>
        </p:nvSpPr>
        <p:spPr>
          <a:xfrm>
            <a:off x="2812208" y="4504647"/>
            <a:ext cx="1420582" cy="369332"/>
          </a:xfrm>
          <a:prstGeom prst="rect">
            <a:avLst/>
          </a:prstGeom>
        </p:spPr>
        <p:txBody>
          <a:bodyPr wrap="none">
            <a:spAutoFit/>
          </a:bodyPr>
          <a:lstStyle/>
          <a:p>
            <a:pPr algn="ctr"/>
            <a:r>
              <a:rPr lang="ko-KR" altLang="en-US" dirty="0"/>
              <a:t>모호한 속도</a:t>
            </a:r>
          </a:p>
        </p:txBody>
      </p:sp>
      <p:sp>
        <p:nvSpPr>
          <p:cNvPr id="16" name="직사각형 15"/>
          <p:cNvSpPr/>
          <p:nvPr/>
        </p:nvSpPr>
        <p:spPr>
          <a:xfrm>
            <a:off x="1504606" y="4500351"/>
            <a:ext cx="1561646" cy="646331"/>
          </a:xfrm>
          <a:prstGeom prst="rect">
            <a:avLst/>
          </a:prstGeom>
        </p:spPr>
        <p:txBody>
          <a:bodyPr wrap="none">
            <a:spAutoFit/>
          </a:bodyPr>
          <a:lstStyle/>
          <a:p>
            <a:pPr algn="ctr"/>
            <a:r>
              <a:rPr lang="ko-KR" altLang="en-US" dirty="0"/>
              <a:t>좁은 폭</a:t>
            </a:r>
            <a:endParaRPr lang="en-US" altLang="ko-KR" dirty="0"/>
          </a:p>
          <a:p>
            <a:pPr algn="ctr"/>
            <a:r>
              <a:rPr lang="en-US" altLang="ko-KR" dirty="0"/>
              <a:t>(</a:t>
            </a:r>
            <a:r>
              <a:rPr lang="ko-KR" altLang="en-US" dirty="0"/>
              <a:t>정확한 위치</a:t>
            </a:r>
            <a:r>
              <a:rPr lang="en-US" altLang="ko-KR" dirty="0"/>
              <a:t>)</a:t>
            </a:r>
            <a:endParaRPr lang="ko-KR" altLang="en-US" dirty="0"/>
          </a:p>
        </p:txBody>
      </p:sp>
      <p:sp>
        <p:nvSpPr>
          <p:cNvPr id="25" name="직사각형 24"/>
          <p:cNvSpPr/>
          <p:nvPr/>
        </p:nvSpPr>
        <p:spPr>
          <a:xfrm>
            <a:off x="2444978" y="3907557"/>
            <a:ext cx="795672" cy="1959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p:cNvSpPr/>
          <p:nvPr/>
        </p:nvSpPr>
        <p:spPr>
          <a:xfrm>
            <a:off x="3245177" y="3606580"/>
            <a:ext cx="58157" cy="3485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직사각형 27"/>
          <p:cNvSpPr/>
          <p:nvPr/>
        </p:nvSpPr>
        <p:spPr>
          <a:xfrm>
            <a:off x="3245177" y="4018017"/>
            <a:ext cx="58157" cy="34850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7" name="직선 화살표 연결선 26"/>
          <p:cNvCxnSpPr/>
          <p:nvPr/>
        </p:nvCxnSpPr>
        <p:spPr>
          <a:xfrm>
            <a:off x="3484031" y="3975210"/>
            <a:ext cx="684079" cy="142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화살표 연결선 30"/>
          <p:cNvCxnSpPr/>
          <p:nvPr/>
        </p:nvCxnSpPr>
        <p:spPr>
          <a:xfrm>
            <a:off x="2871286" y="2253145"/>
            <a:ext cx="61418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p:cNvCxnSpPr/>
          <p:nvPr/>
        </p:nvCxnSpPr>
        <p:spPr>
          <a:xfrm>
            <a:off x="2871286" y="2348880"/>
            <a:ext cx="61418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p:cNvCxnSpPr/>
          <p:nvPr/>
        </p:nvCxnSpPr>
        <p:spPr>
          <a:xfrm>
            <a:off x="3452279" y="3979234"/>
            <a:ext cx="720911" cy="7677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p:cNvCxnSpPr/>
          <p:nvPr/>
        </p:nvCxnSpPr>
        <p:spPr>
          <a:xfrm flipV="1">
            <a:off x="3461330" y="3872023"/>
            <a:ext cx="706780" cy="10333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3" name="직사각형 42"/>
          <p:cNvSpPr/>
          <p:nvPr/>
        </p:nvSpPr>
        <p:spPr>
          <a:xfrm>
            <a:off x="2773277" y="2717168"/>
            <a:ext cx="1420582" cy="369332"/>
          </a:xfrm>
          <a:prstGeom prst="rect">
            <a:avLst/>
          </a:prstGeom>
        </p:spPr>
        <p:txBody>
          <a:bodyPr wrap="none">
            <a:spAutoFit/>
          </a:bodyPr>
          <a:lstStyle/>
          <a:p>
            <a:pPr algn="ctr"/>
            <a:r>
              <a:rPr lang="ko-KR" altLang="en-US" dirty="0"/>
              <a:t>확실한 속도</a:t>
            </a:r>
          </a:p>
        </p:txBody>
      </p:sp>
      <p:sp>
        <p:nvSpPr>
          <p:cNvPr id="44" name="직사각형 43"/>
          <p:cNvSpPr/>
          <p:nvPr/>
        </p:nvSpPr>
        <p:spPr>
          <a:xfrm>
            <a:off x="7092280" y="3686676"/>
            <a:ext cx="1471878" cy="369332"/>
          </a:xfrm>
          <a:prstGeom prst="rect">
            <a:avLst/>
          </a:prstGeom>
        </p:spPr>
        <p:txBody>
          <a:bodyPr wrap="none">
            <a:spAutoFit/>
          </a:bodyPr>
          <a:lstStyle/>
          <a:p>
            <a:pPr algn="ctr"/>
            <a:r>
              <a:rPr lang="ko-KR" altLang="en-US" dirty="0"/>
              <a:t>빨리 퍼진다</a:t>
            </a:r>
            <a:r>
              <a:rPr lang="en-US" altLang="ko-KR" dirty="0"/>
              <a:t>.</a:t>
            </a:r>
            <a:endParaRPr lang="ko-KR" altLang="en-US" dirty="0"/>
          </a:p>
        </p:txBody>
      </p:sp>
      <p:sp>
        <p:nvSpPr>
          <p:cNvPr id="42" name="직사각형 41"/>
          <p:cNvSpPr/>
          <p:nvPr/>
        </p:nvSpPr>
        <p:spPr>
          <a:xfrm>
            <a:off x="2435350" y="5660761"/>
            <a:ext cx="6708650" cy="7249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직사각형 48"/>
          <p:cNvSpPr/>
          <p:nvPr/>
        </p:nvSpPr>
        <p:spPr>
          <a:xfrm>
            <a:off x="2773277" y="5798891"/>
            <a:ext cx="3305713" cy="369332"/>
          </a:xfrm>
          <a:prstGeom prst="rect">
            <a:avLst/>
          </a:prstGeom>
        </p:spPr>
        <p:txBody>
          <a:bodyPr wrap="none">
            <a:spAutoFit/>
          </a:bodyPr>
          <a:lstStyle/>
          <a:p>
            <a:pPr algn="ctr"/>
            <a:r>
              <a:rPr lang="ko-KR" altLang="en-US" dirty="0"/>
              <a:t>가늘면서 퍼지지 않는 광선은</a:t>
            </a:r>
            <a:r>
              <a:rPr lang="en-US" altLang="ko-KR" dirty="0"/>
              <a:t>?</a:t>
            </a:r>
            <a:endParaRPr lang="ko-KR" altLang="en-US" dirty="0"/>
          </a:p>
        </p:txBody>
      </p:sp>
      <p:sp>
        <p:nvSpPr>
          <p:cNvPr id="48" name="곱셈 기호 47"/>
          <p:cNvSpPr/>
          <p:nvPr/>
        </p:nvSpPr>
        <p:spPr>
          <a:xfrm>
            <a:off x="1498012" y="5280516"/>
            <a:ext cx="923433" cy="843990"/>
          </a:xfrm>
          <a:prstGeom prst="mathMultiply">
            <a:avLst/>
          </a:prstGeom>
          <a:solidFill>
            <a:srgbClr val="00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4" name="직선 화살표 연결선 33"/>
          <p:cNvCxnSpPr/>
          <p:nvPr/>
        </p:nvCxnSpPr>
        <p:spPr>
          <a:xfrm>
            <a:off x="2555776" y="3939809"/>
            <a:ext cx="61418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p:cNvCxnSpPr/>
          <p:nvPr/>
        </p:nvCxnSpPr>
        <p:spPr>
          <a:xfrm>
            <a:off x="2555776" y="4035544"/>
            <a:ext cx="61418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8" name="제목 1"/>
          <p:cNvSpPr txBox="1">
            <a:spLocks/>
          </p:cNvSpPr>
          <p:nvPr/>
        </p:nvSpPr>
        <p:spPr>
          <a:xfrm>
            <a:off x="0" y="0"/>
            <a:ext cx="9144000" cy="815637"/>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r>
              <a:rPr lang="en-US" altLang="ko-KR" sz="2400" dirty="0"/>
              <a:t>Can not tell position and velocity at the same time</a:t>
            </a:r>
            <a:br>
              <a:rPr lang="en-US" altLang="ko-KR" sz="2400" dirty="0"/>
            </a:br>
            <a:r>
              <a:rPr lang="ko-KR" altLang="en-US" sz="2400" dirty="0"/>
              <a:t>위치와 속도를 동시에 말할 수 없다</a:t>
            </a:r>
          </a:p>
        </p:txBody>
      </p:sp>
      <p:sp>
        <p:nvSpPr>
          <p:cNvPr id="2" name="TextBox 1"/>
          <p:cNvSpPr txBox="1"/>
          <p:nvPr/>
        </p:nvSpPr>
        <p:spPr>
          <a:xfrm>
            <a:off x="6825380" y="1696701"/>
            <a:ext cx="2005677" cy="369332"/>
          </a:xfrm>
          <a:prstGeom prst="rect">
            <a:avLst/>
          </a:prstGeom>
          <a:noFill/>
        </p:spPr>
        <p:txBody>
          <a:bodyPr wrap="none" rtlCol="0">
            <a:spAutoFit/>
          </a:bodyPr>
          <a:lstStyle/>
          <a:p>
            <a:r>
              <a:rPr lang="en-US" altLang="ko-KR" dirty="0"/>
              <a:t>Spread out slowly</a:t>
            </a:r>
            <a:endParaRPr lang="ko-KR" altLang="en-US" dirty="0"/>
          </a:p>
        </p:txBody>
      </p:sp>
      <p:sp>
        <p:nvSpPr>
          <p:cNvPr id="39" name="TextBox 38"/>
          <p:cNvSpPr txBox="1"/>
          <p:nvPr/>
        </p:nvSpPr>
        <p:spPr>
          <a:xfrm>
            <a:off x="6805711" y="3328914"/>
            <a:ext cx="2082621" cy="369332"/>
          </a:xfrm>
          <a:prstGeom prst="rect">
            <a:avLst/>
          </a:prstGeom>
          <a:noFill/>
        </p:spPr>
        <p:txBody>
          <a:bodyPr wrap="none" rtlCol="0">
            <a:spAutoFit/>
          </a:bodyPr>
          <a:lstStyle/>
          <a:p>
            <a:r>
              <a:rPr lang="en-US" altLang="ko-KR" dirty="0"/>
              <a:t>Spread out quickly</a:t>
            </a:r>
            <a:endParaRPr lang="ko-KR" altLang="en-US" dirty="0"/>
          </a:p>
        </p:txBody>
      </p:sp>
      <p:sp>
        <p:nvSpPr>
          <p:cNvPr id="41" name="직사각형 40"/>
          <p:cNvSpPr/>
          <p:nvPr/>
        </p:nvSpPr>
        <p:spPr>
          <a:xfrm>
            <a:off x="996742" y="3256821"/>
            <a:ext cx="2198038" cy="369332"/>
          </a:xfrm>
          <a:prstGeom prst="rect">
            <a:avLst/>
          </a:prstGeom>
        </p:spPr>
        <p:txBody>
          <a:bodyPr wrap="none">
            <a:spAutoFit/>
          </a:bodyPr>
          <a:lstStyle/>
          <a:p>
            <a:pPr algn="ctr"/>
            <a:r>
              <a:rPr lang="en-US" altLang="ko-KR" dirty="0"/>
              <a:t>Ambiguous position</a:t>
            </a:r>
            <a:endParaRPr lang="ko-KR" altLang="en-US" dirty="0"/>
          </a:p>
        </p:txBody>
      </p:sp>
      <p:sp>
        <p:nvSpPr>
          <p:cNvPr id="45" name="직사각형 44"/>
          <p:cNvSpPr/>
          <p:nvPr/>
        </p:nvSpPr>
        <p:spPr>
          <a:xfrm>
            <a:off x="4453300" y="2714781"/>
            <a:ext cx="1569660" cy="369332"/>
          </a:xfrm>
          <a:prstGeom prst="rect">
            <a:avLst/>
          </a:prstGeom>
        </p:spPr>
        <p:txBody>
          <a:bodyPr wrap="none">
            <a:spAutoFit/>
          </a:bodyPr>
          <a:lstStyle/>
          <a:p>
            <a:pPr algn="ctr"/>
            <a:r>
              <a:rPr lang="en-US" altLang="ko-KR" dirty="0"/>
              <a:t>Clear velocity</a:t>
            </a:r>
            <a:endParaRPr lang="ko-KR" altLang="en-US" dirty="0"/>
          </a:p>
        </p:txBody>
      </p:sp>
      <p:sp>
        <p:nvSpPr>
          <p:cNvPr id="50" name="직사각형 49"/>
          <p:cNvSpPr/>
          <p:nvPr/>
        </p:nvSpPr>
        <p:spPr>
          <a:xfrm>
            <a:off x="258309" y="4492934"/>
            <a:ext cx="1531188" cy="369332"/>
          </a:xfrm>
          <a:prstGeom prst="rect">
            <a:avLst/>
          </a:prstGeom>
        </p:spPr>
        <p:txBody>
          <a:bodyPr wrap="none">
            <a:spAutoFit/>
          </a:bodyPr>
          <a:lstStyle/>
          <a:p>
            <a:pPr algn="ctr"/>
            <a:r>
              <a:rPr lang="en-US" altLang="ko-KR" dirty="0"/>
              <a:t>Narrow width</a:t>
            </a:r>
            <a:endParaRPr lang="ko-KR" altLang="en-US" dirty="0"/>
          </a:p>
        </p:txBody>
      </p:sp>
      <p:sp>
        <p:nvSpPr>
          <p:cNvPr id="52" name="직사각형 51"/>
          <p:cNvSpPr/>
          <p:nvPr/>
        </p:nvSpPr>
        <p:spPr>
          <a:xfrm>
            <a:off x="4101802" y="4485888"/>
            <a:ext cx="1813318" cy="369332"/>
          </a:xfrm>
          <a:prstGeom prst="rect">
            <a:avLst/>
          </a:prstGeom>
        </p:spPr>
        <p:txBody>
          <a:bodyPr wrap="none">
            <a:spAutoFit/>
          </a:bodyPr>
          <a:lstStyle/>
          <a:p>
            <a:pPr algn="ctr"/>
            <a:r>
              <a:rPr lang="en-US" altLang="ko-KR" dirty="0"/>
              <a:t>Unclear velocity</a:t>
            </a:r>
            <a:endParaRPr lang="ko-KR" altLang="en-US" dirty="0"/>
          </a:p>
        </p:txBody>
      </p:sp>
      <p:sp>
        <p:nvSpPr>
          <p:cNvPr id="54" name="직사각형 53"/>
          <p:cNvSpPr/>
          <p:nvPr/>
        </p:nvSpPr>
        <p:spPr>
          <a:xfrm>
            <a:off x="3187931" y="5043172"/>
            <a:ext cx="1595310" cy="369332"/>
          </a:xfrm>
          <a:prstGeom prst="rect">
            <a:avLst/>
          </a:prstGeom>
        </p:spPr>
        <p:txBody>
          <a:bodyPr wrap="none">
            <a:spAutoFit/>
          </a:bodyPr>
          <a:lstStyle/>
          <a:p>
            <a:pPr algn="ctr"/>
            <a:r>
              <a:rPr lang="en-US" altLang="ko-KR" dirty="0"/>
              <a:t>Clear position</a:t>
            </a:r>
            <a:endParaRPr lang="ko-KR" altLang="en-US" dirty="0"/>
          </a:p>
        </p:txBody>
      </p:sp>
      <p:sp>
        <p:nvSpPr>
          <p:cNvPr id="55" name="직사각형 54"/>
          <p:cNvSpPr/>
          <p:nvPr/>
        </p:nvSpPr>
        <p:spPr>
          <a:xfrm>
            <a:off x="5612264" y="5972954"/>
            <a:ext cx="3531736" cy="369332"/>
          </a:xfrm>
          <a:prstGeom prst="rect">
            <a:avLst/>
          </a:prstGeom>
        </p:spPr>
        <p:txBody>
          <a:bodyPr wrap="none">
            <a:spAutoFit/>
          </a:bodyPr>
          <a:lstStyle/>
          <a:p>
            <a:pPr algn="ctr"/>
            <a:r>
              <a:rPr lang="en-US" altLang="ko-KR" dirty="0"/>
              <a:t>Narrow and not spreading laser?</a:t>
            </a:r>
            <a:endParaRPr lang="ko-KR" altLang="en-US" dirty="0"/>
          </a:p>
        </p:txBody>
      </p:sp>
    </p:spTree>
    <p:extLst>
      <p:ext uri="{BB962C8B-B14F-4D97-AF65-F5344CB8AC3E}">
        <p14:creationId xmlns:p14="http://schemas.microsoft.com/office/powerpoint/2010/main" val="1698716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9" grpId="0"/>
      <p:bldP spid="4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755576" y="1026704"/>
            <a:ext cx="7632848" cy="1323439"/>
          </a:xfrm>
          <a:prstGeom prst="rect">
            <a:avLst/>
          </a:prstGeom>
        </p:spPr>
        <p:txBody>
          <a:bodyPr wrap="square">
            <a:spAutoFit/>
          </a:bodyPr>
          <a:lstStyle/>
          <a:p>
            <a:r>
              <a:rPr lang="ko-KR" altLang="en-US" sz="2000" dirty="0"/>
              <a:t>전자는 어떻게 에너지를 잃지 않고 계속 원자 궤도를 돌 수 있나</a:t>
            </a:r>
            <a:r>
              <a:rPr lang="en-US" altLang="ko-KR" sz="2000" dirty="0"/>
              <a:t>?</a:t>
            </a:r>
          </a:p>
          <a:p>
            <a:r>
              <a:rPr lang="en-US" altLang="ko-KR" sz="2000" dirty="0"/>
              <a:t>How do the electrons keep their obits without loosing energy ?</a:t>
            </a:r>
          </a:p>
          <a:p>
            <a:r>
              <a:rPr lang="ko-KR" altLang="en-US" sz="2000" dirty="0"/>
              <a:t>전자는 왜 특정한 궤도만을 도는가</a:t>
            </a:r>
            <a:r>
              <a:rPr lang="en-US" altLang="ko-KR" sz="2000" dirty="0"/>
              <a:t>?</a:t>
            </a:r>
          </a:p>
          <a:p>
            <a:r>
              <a:rPr lang="en-US" altLang="ko-KR" sz="2000" dirty="0"/>
              <a:t>Why do the electrons circulate in special orbits ?</a:t>
            </a:r>
          </a:p>
        </p:txBody>
      </p:sp>
      <p:sp>
        <p:nvSpPr>
          <p:cNvPr id="11" name="제목 10"/>
          <p:cNvSpPr>
            <a:spLocks noGrp="1"/>
          </p:cNvSpPr>
          <p:nvPr>
            <p:ph type="title" idx="4294967295"/>
          </p:nvPr>
        </p:nvSpPr>
        <p:spPr>
          <a:xfrm>
            <a:off x="11832" y="-22943"/>
            <a:ext cx="9132168" cy="1003672"/>
          </a:xfrm>
        </p:spPr>
        <p:txBody>
          <a:bodyPr>
            <a:noAutofit/>
          </a:bodyPr>
          <a:lstStyle/>
          <a:p>
            <a:r>
              <a:rPr lang="en-US" altLang="ko-KR" sz="3200" dirty="0"/>
              <a:t>Classical Physics : Not enough 2% </a:t>
            </a:r>
            <a:br>
              <a:rPr lang="en-US" altLang="ko-KR" sz="3200" dirty="0"/>
            </a:br>
            <a:r>
              <a:rPr lang="en-US" altLang="ko-KR" sz="3200" dirty="0"/>
              <a:t>2% </a:t>
            </a:r>
            <a:r>
              <a:rPr lang="ko-KR" altLang="en-US" sz="3200" dirty="0"/>
              <a:t>부족한 고전 물리</a:t>
            </a:r>
          </a:p>
        </p:txBody>
      </p:sp>
      <p:pic>
        <p:nvPicPr>
          <p:cNvPr id="1026" name="Picture 2"/>
          <p:cNvPicPr>
            <a:picLocks noChangeAspect="1" noChangeArrowheads="1"/>
          </p:cNvPicPr>
          <p:nvPr/>
        </p:nvPicPr>
        <p:blipFill>
          <a:blip r:embed="rId2" cstate="print"/>
          <a:srcRect/>
          <a:stretch>
            <a:fillRect/>
          </a:stretch>
        </p:blipFill>
        <p:spPr bwMode="auto">
          <a:xfrm>
            <a:off x="1691680" y="2492896"/>
            <a:ext cx="2880320" cy="2857551"/>
          </a:xfrm>
          <a:prstGeom prst="rect">
            <a:avLst/>
          </a:prstGeom>
          <a:noFill/>
          <a:ln w="9525">
            <a:noFill/>
            <a:miter lim="800000"/>
            <a:headEnd/>
            <a:tailEnd/>
          </a:ln>
        </p:spPr>
      </p:pic>
      <p:pic>
        <p:nvPicPr>
          <p:cNvPr id="1028" name="Picture 4" descr="http://cafeptthumb4.phinf.naver.net/20130321_238/bemoren_1363839434352F3lpg_JPEG/url-2.jpeg?type=w740"/>
          <p:cNvPicPr>
            <a:picLocks noChangeAspect="1" noChangeArrowheads="1"/>
          </p:cNvPicPr>
          <p:nvPr/>
        </p:nvPicPr>
        <p:blipFill>
          <a:blip r:embed="rId3" cstate="print"/>
          <a:srcRect b="10901"/>
          <a:stretch>
            <a:fillRect/>
          </a:stretch>
        </p:blipFill>
        <p:spPr bwMode="auto">
          <a:xfrm>
            <a:off x="4860032" y="2636912"/>
            <a:ext cx="3168352" cy="2736305"/>
          </a:xfrm>
          <a:prstGeom prst="rect">
            <a:avLst/>
          </a:prstGeom>
          <a:noFill/>
        </p:spPr>
      </p:pic>
      <p:sp>
        <p:nvSpPr>
          <p:cNvPr id="9" name="직사각형 8"/>
          <p:cNvSpPr/>
          <p:nvPr/>
        </p:nvSpPr>
        <p:spPr>
          <a:xfrm>
            <a:off x="2123728" y="5517232"/>
            <a:ext cx="1928733" cy="646331"/>
          </a:xfrm>
          <a:prstGeom prst="rect">
            <a:avLst/>
          </a:prstGeom>
        </p:spPr>
        <p:txBody>
          <a:bodyPr wrap="none">
            <a:spAutoFit/>
          </a:bodyPr>
          <a:lstStyle/>
          <a:p>
            <a:r>
              <a:rPr lang="ko-KR" altLang="en-US" dirty="0"/>
              <a:t>행성의 운동 궤도</a:t>
            </a:r>
            <a:endParaRPr lang="en-US" altLang="ko-KR" dirty="0"/>
          </a:p>
          <a:p>
            <a:r>
              <a:rPr lang="en-US" altLang="ko-KR" dirty="0"/>
              <a:t>Orbits of planets</a:t>
            </a:r>
            <a:endParaRPr lang="ko-KR" altLang="en-US" dirty="0"/>
          </a:p>
        </p:txBody>
      </p:sp>
      <p:sp>
        <p:nvSpPr>
          <p:cNvPr id="10" name="직사각형 9"/>
          <p:cNvSpPr/>
          <p:nvPr/>
        </p:nvSpPr>
        <p:spPr>
          <a:xfrm>
            <a:off x="5103222" y="5517231"/>
            <a:ext cx="2890600" cy="646331"/>
          </a:xfrm>
          <a:prstGeom prst="rect">
            <a:avLst/>
          </a:prstGeom>
        </p:spPr>
        <p:txBody>
          <a:bodyPr wrap="none">
            <a:spAutoFit/>
          </a:bodyPr>
          <a:lstStyle/>
          <a:p>
            <a:pPr algn="ctr"/>
            <a:r>
              <a:rPr lang="ko-KR" altLang="en-US" dirty="0"/>
              <a:t>전자의 운동 궤도</a:t>
            </a:r>
            <a:endParaRPr lang="en-US" altLang="ko-KR" dirty="0"/>
          </a:p>
          <a:p>
            <a:pPr algn="ctr"/>
            <a:r>
              <a:rPr lang="en-US" altLang="ko-KR" dirty="0"/>
              <a:t>Orbits of electrons in Atom</a:t>
            </a:r>
            <a:endParaRPr lang="ko-KR" altLang="en-US" dirty="0"/>
          </a:p>
        </p:txBody>
      </p:sp>
    </p:spTree>
    <p:extLst>
      <p:ext uri="{BB962C8B-B14F-4D97-AF65-F5344CB8AC3E}">
        <p14:creationId xmlns:p14="http://schemas.microsoft.com/office/powerpoint/2010/main" val="17416378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0" y="193465"/>
            <a:ext cx="7886700" cy="493785"/>
          </a:xfrm>
        </p:spPr>
        <p:txBody>
          <a:bodyPr>
            <a:normAutofit fontScale="90000"/>
          </a:bodyPr>
          <a:lstStyle/>
          <a:p>
            <a:r>
              <a:rPr lang="en-US" altLang="ko-KR" sz="3200" dirty="0"/>
              <a:t>Uncertainty Principle </a:t>
            </a:r>
            <a:r>
              <a:rPr lang="ko-KR" altLang="en-US" sz="3200" dirty="0"/>
              <a:t>불확정성의 원리</a:t>
            </a:r>
          </a:p>
        </p:txBody>
      </p:sp>
      <p:sp>
        <p:nvSpPr>
          <p:cNvPr id="20" name="직사각형 19"/>
          <p:cNvSpPr/>
          <p:nvPr/>
        </p:nvSpPr>
        <p:spPr>
          <a:xfrm>
            <a:off x="1907704" y="4831202"/>
            <a:ext cx="5275803" cy="1200329"/>
          </a:xfrm>
          <a:prstGeom prst="rect">
            <a:avLst/>
          </a:prstGeom>
        </p:spPr>
        <p:txBody>
          <a:bodyPr wrap="none">
            <a:spAutoFit/>
          </a:bodyPr>
          <a:lstStyle/>
          <a:p>
            <a:pPr algn="ctr"/>
            <a:r>
              <a:rPr lang="en-US" altLang="ko-KR" dirty="0"/>
              <a:t>Therefore, Newton mechanics can not be applied.</a:t>
            </a:r>
          </a:p>
          <a:p>
            <a:pPr algn="ctr"/>
            <a:r>
              <a:rPr lang="en-US" altLang="ko-KR" dirty="0"/>
              <a:t>The future is not longer determined and unclear. </a:t>
            </a:r>
          </a:p>
          <a:p>
            <a:pPr algn="ctr"/>
            <a:r>
              <a:rPr lang="ko-KR" altLang="en-US" dirty="0"/>
              <a:t>따라서</a:t>
            </a:r>
            <a:r>
              <a:rPr lang="en-US" altLang="ko-KR" dirty="0"/>
              <a:t>, </a:t>
            </a:r>
            <a:r>
              <a:rPr lang="ko-KR" altLang="en-US" dirty="0" err="1"/>
              <a:t>뉴튼</a:t>
            </a:r>
            <a:r>
              <a:rPr lang="ko-KR" altLang="en-US" dirty="0"/>
              <a:t> 역학을 그대로 적용할 수 없다</a:t>
            </a:r>
            <a:r>
              <a:rPr lang="en-US" altLang="ko-KR" dirty="0"/>
              <a:t>. </a:t>
            </a:r>
          </a:p>
          <a:p>
            <a:pPr algn="ctr"/>
            <a:r>
              <a:rPr lang="ko-KR" altLang="en-US" dirty="0"/>
              <a:t>미래는 더 이상 결정적이지 않고 불확실하다</a:t>
            </a:r>
            <a:r>
              <a:rPr lang="en-US" altLang="ko-KR" dirty="0"/>
              <a:t>.</a:t>
            </a:r>
            <a:endParaRPr lang="ko-KR" altLang="en-US" dirty="0"/>
          </a:p>
        </p:txBody>
      </p:sp>
      <p:sp>
        <p:nvSpPr>
          <p:cNvPr id="23" name="직사각형 22"/>
          <p:cNvSpPr/>
          <p:nvPr/>
        </p:nvSpPr>
        <p:spPr>
          <a:xfrm>
            <a:off x="1212104" y="1908521"/>
            <a:ext cx="6215163" cy="646331"/>
          </a:xfrm>
          <a:prstGeom prst="rect">
            <a:avLst/>
          </a:prstGeom>
        </p:spPr>
        <p:txBody>
          <a:bodyPr wrap="none">
            <a:spAutoFit/>
          </a:bodyPr>
          <a:lstStyle/>
          <a:p>
            <a:pPr algn="ctr"/>
            <a:r>
              <a:rPr lang="en-US" altLang="ko-KR" dirty="0"/>
              <a:t>“</a:t>
            </a:r>
            <a:r>
              <a:rPr lang="ko-KR" altLang="en-US" dirty="0"/>
              <a:t>물체의 위치 불확정도</a:t>
            </a:r>
            <a:r>
              <a:rPr lang="en-US" altLang="ko-KR" dirty="0"/>
              <a:t>(</a:t>
            </a:r>
            <a:r>
              <a:rPr lang="el-GR" altLang="ko-KR" dirty="0"/>
              <a:t>Δ</a:t>
            </a:r>
            <a:r>
              <a:rPr lang="en-US" altLang="ko-KR" dirty="0"/>
              <a:t>x)</a:t>
            </a:r>
            <a:r>
              <a:rPr lang="ko-KR" altLang="en-US" dirty="0"/>
              <a:t>와 운동량 불확정도</a:t>
            </a:r>
            <a:r>
              <a:rPr lang="en-US" altLang="ko-KR" dirty="0"/>
              <a:t>(</a:t>
            </a:r>
            <a:r>
              <a:rPr lang="el-GR" altLang="ko-KR" dirty="0"/>
              <a:t>Δ</a:t>
            </a:r>
            <a:r>
              <a:rPr lang="en-US" altLang="ko-KR" dirty="0"/>
              <a:t>p)</a:t>
            </a:r>
            <a:r>
              <a:rPr lang="ko-KR" altLang="en-US" dirty="0"/>
              <a:t>의 곱은 </a:t>
            </a:r>
            <a:endParaRPr lang="en-US" altLang="ko-KR" dirty="0"/>
          </a:p>
          <a:p>
            <a:pPr algn="ctr"/>
            <a:r>
              <a:rPr lang="ko-KR" altLang="en-US" dirty="0"/>
              <a:t>어느 값 이하로 작아질 수 없다</a:t>
            </a:r>
            <a:r>
              <a:rPr lang="en-US" altLang="ko-KR" dirty="0"/>
              <a:t>.”      	 - </a:t>
            </a:r>
            <a:r>
              <a:rPr lang="ko-KR" altLang="en-US" dirty="0" err="1"/>
              <a:t>하이젠베르그</a:t>
            </a:r>
            <a:endParaRPr lang="ko-KR" altLang="en-US" dirty="0"/>
          </a:p>
        </p:txBody>
      </p:sp>
      <p:sp>
        <p:nvSpPr>
          <p:cNvPr id="9" name="직사각형 8"/>
          <p:cNvSpPr/>
          <p:nvPr/>
        </p:nvSpPr>
        <p:spPr>
          <a:xfrm>
            <a:off x="2488097" y="3910310"/>
            <a:ext cx="3663182" cy="707886"/>
          </a:xfrm>
          <a:prstGeom prst="rect">
            <a:avLst/>
          </a:prstGeom>
        </p:spPr>
        <p:txBody>
          <a:bodyPr wrap="none">
            <a:spAutoFit/>
          </a:bodyPr>
          <a:lstStyle/>
          <a:p>
            <a:pPr algn="ctr"/>
            <a:r>
              <a:rPr lang="en-US" altLang="ko-KR" sz="2000" dirty="0"/>
              <a:t>(momentum = mass x velocity)</a:t>
            </a:r>
          </a:p>
          <a:p>
            <a:pPr algn="ctr"/>
            <a:r>
              <a:rPr lang="en-US" altLang="ko-KR" sz="2000" dirty="0"/>
              <a:t>(</a:t>
            </a:r>
            <a:r>
              <a:rPr lang="ko-KR" altLang="en-US" sz="2000" dirty="0"/>
              <a:t>운동량</a:t>
            </a:r>
            <a:r>
              <a:rPr lang="en-US" altLang="ko-KR" sz="2000" dirty="0"/>
              <a:t>=</a:t>
            </a:r>
            <a:r>
              <a:rPr lang="ko-KR" altLang="en-US" sz="2000" dirty="0"/>
              <a:t>질량</a:t>
            </a:r>
            <a:r>
              <a:rPr lang="en-US" altLang="ko-KR" sz="2000" dirty="0"/>
              <a:t>*</a:t>
            </a:r>
            <a:r>
              <a:rPr lang="ko-KR" altLang="en-US" sz="2000" dirty="0"/>
              <a:t>속도</a:t>
            </a:r>
            <a:r>
              <a:rPr lang="en-US" altLang="ko-KR" sz="2000" dirty="0"/>
              <a:t>)</a:t>
            </a:r>
            <a:endParaRPr lang="ko-KR" altLang="en-US" sz="2000" dirty="0"/>
          </a:p>
        </p:txBody>
      </p:sp>
      <p:pic>
        <p:nvPicPr>
          <p:cNvPr id="10" name="Picture 4" descr="https://encrypted-tbn1.gstatic.com/images?q=tbn:ANd9GcQdcIu-SdUP_odx5faDVOnVLbhu7p996IK-q1PXn_SfaVm1xjtk">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8185" y="0"/>
            <a:ext cx="1768636" cy="2346696"/>
          </a:xfrm>
          <a:prstGeom prst="rect">
            <a:avLst/>
          </a:prstGeom>
          <a:noFill/>
          <a:extLst>
            <a:ext uri="{909E8E84-426E-40DD-AFC4-6F175D3DCCD1}">
              <a14:hiddenFill xmlns:a14="http://schemas.microsoft.com/office/drawing/2010/main">
                <a:solidFill>
                  <a:srgbClr val="FFFFFF"/>
                </a:solidFill>
              </a14:hiddenFill>
            </a:ext>
          </a:extLst>
        </p:spPr>
      </p:pic>
      <p:sp>
        <p:nvSpPr>
          <p:cNvPr id="12" name="직사각형 11"/>
          <p:cNvSpPr/>
          <p:nvPr/>
        </p:nvSpPr>
        <p:spPr>
          <a:xfrm>
            <a:off x="5960124" y="2955165"/>
            <a:ext cx="2028119" cy="400110"/>
          </a:xfrm>
          <a:prstGeom prst="rect">
            <a:avLst/>
          </a:prstGeom>
        </p:spPr>
        <p:txBody>
          <a:bodyPr wrap="none">
            <a:spAutoFit/>
          </a:bodyPr>
          <a:lstStyle/>
          <a:p>
            <a:r>
              <a:rPr lang="en-US" altLang="ko-KR" sz="2000" dirty="0">
                <a:latin typeface="+mn-ea"/>
              </a:rPr>
              <a:t>(</a:t>
            </a:r>
            <a:r>
              <a:rPr lang="en-US" altLang="ko-KR" sz="2000" i="1" dirty="0">
                <a:latin typeface="+mn-ea"/>
              </a:rPr>
              <a:t>h </a:t>
            </a:r>
            <a:r>
              <a:rPr lang="en-US" altLang="ko-KR" sz="2000" dirty="0">
                <a:latin typeface="+mn-ea"/>
              </a:rPr>
              <a:t>= 6.6 x 10</a:t>
            </a:r>
            <a:r>
              <a:rPr lang="en-US" altLang="ko-KR" sz="2000" baseline="30000" dirty="0">
                <a:latin typeface="+mn-ea"/>
              </a:rPr>
              <a:t>-34</a:t>
            </a:r>
            <a:r>
              <a:rPr lang="en-US" altLang="ko-KR" sz="2000" dirty="0">
                <a:latin typeface="+mn-ea"/>
              </a:rPr>
              <a:t>)</a:t>
            </a:r>
            <a:endParaRPr lang="ko-KR" altLang="en-US" sz="2000" baseline="30000" dirty="0">
              <a:latin typeface="+mn-ea"/>
            </a:endParaRPr>
          </a:p>
        </p:txBody>
      </p:sp>
      <p:sp>
        <p:nvSpPr>
          <p:cNvPr id="14" name="직사각형 13"/>
          <p:cNvSpPr/>
          <p:nvPr/>
        </p:nvSpPr>
        <p:spPr>
          <a:xfrm>
            <a:off x="21946" y="880715"/>
            <a:ext cx="7272809" cy="923330"/>
          </a:xfrm>
          <a:prstGeom prst="rect">
            <a:avLst/>
          </a:prstGeom>
        </p:spPr>
        <p:txBody>
          <a:bodyPr wrap="square">
            <a:spAutoFit/>
          </a:bodyPr>
          <a:lstStyle/>
          <a:p>
            <a:pPr algn="ctr"/>
            <a:r>
              <a:rPr lang="en-US" altLang="ko-KR" dirty="0"/>
              <a:t>“The product of the position uncertainty (</a:t>
            </a:r>
            <a:r>
              <a:rPr lang="en-US" altLang="ko-KR" dirty="0" err="1"/>
              <a:t>Δx</a:t>
            </a:r>
            <a:r>
              <a:rPr lang="en-US" altLang="ko-KR" dirty="0"/>
              <a:t>) of the object and the momentum uncertainty (</a:t>
            </a:r>
            <a:r>
              <a:rPr lang="en-US" altLang="ko-KR" dirty="0" err="1"/>
              <a:t>Δp</a:t>
            </a:r>
            <a:r>
              <a:rPr lang="en-US" altLang="ko-KR" dirty="0"/>
              <a:t>) can not be reduced below a certain value.”      	 - W. Heisenberg</a:t>
            </a:r>
            <a:endParaRPr lang="ko-KR" altLang="en-US" dirty="0"/>
          </a:p>
        </p:txBody>
      </p:sp>
      <p:pic>
        <p:nvPicPr>
          <p:cNvPr id="3" name="그림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7824" y="2554852"/>
            <a:ext cx="2756354" cy="1293798"/>
          </a:xfrm>
          <a:prstGeom prst="rect">
            <a:avLst/>
          </a:prstGeom>
        </p:spPr>
      </p:pic>
    </p:spTree>
    <p:extLst>
      <p:ext uri="{BB962C8B-B14F-4D97-AF65-F5344CB8AC3E}">
        <p14:creationId xmlns:p14="http://schemas.microsoft.com/office/powerpoint/2010/main" val="35238711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16794" y="-50261"/>
            <a:ext cx="8229600" cy="1143000"/>
          </a:xfrm>
        </p:spPr>
        <p:txBody>
          <a:bodyPr>
            <a:normAutofit/>
          </a:bodyPr>
          <a:lstStyle/>
          <a:p>
            <a:r>
              <a:rPr lang="ko-KR" altLang="en-US" sz="3600" dirty="0"/>
              <a:t>공의</a:t>
            </a:r>
            <a:r>
              <a:rPr lang="en-US" altLang="ko-KR" sz="3600" dirty="0"/>
              <a:t> </a:t>
            </a:r>
            <a:r>
              <a:rPr lang="ko-KR" altLang="en-US" sz="3600" dirty="0"/>
              <a:t>움직임을 표현하는 방법</a:t>
            </a:r>
            <a:br>
              <a:rPr lang="en-US" altLang="ko-KR" sz="3600" dirty="0"/>
            </a:br>
            <a:r>
              <a:rPr lang="en-US" altLang="ko-KR" sz="3600" dirty="0"/>
              <a:t>Way to express motion of ball</a:t>
            </a:r>
            <a:endParaRPr lang="ko-KR" altLang="en-US" sz="3600" dirty="0"/>
          </a:p>
        </p:txBody>
      </p:sp>
      <p:sp>
        <p:nvSpPr>
          <p:cNvPr id="4" name="직사각형 3"/>
          <p:cNvSpPr/>
          <p:nvPr/>
        </p:nvSpPr>
        <p:spPr>
          <a:xfrm>
            <a:off x="467176" y="1171491"/>
            <a:ext cx="1428596" cy="923330"/>
          </a:xfrm>
          <a:prstGeom prst="rect">
            <a:avLst/>
          </a:prstGeom>
        </p:spPr>
        <p:txBody>
          <a:bodyPr wrap="none">
            <a:spAutoFit/>
          </a:bodyPr>
          <a:lstStyle/>
          <a:p>
            <a:pPr algn="ctr"/>
            <a:r>
              <a:rPr lang="ko-KR" altLang="en-US" b="1" dirty="0">
                <a:solidFill>
                  <a:srgbClr val="0070C0"/>
                </a:solidFill>
              </a:rPr>
              <a:t>고전역학</a:t>
            </a:r>
            <a:r>
              <a:rPr lang="en-US" altLang="ko-KR" b="1" dirty="0">
                <a:solidFill>
                  <a:srgbClr val="0070C0"/>
                </a:solidFill>
              </a:rPr>
              <a:t>:</a:t>
            </a:r>
          </a:p>
          <a:p>
            <a:pPr algn="ctr"/>
            <a:r>
              <a:rPr lang="en-US" altLang="ko-KR" b="1" dirty="0">
                <a:solidFill>
                  <a:srgbClr val="0070C0"/>
                </a:solidFill>
              </a:rPr>
              <a:t>Classical</a:t>
            </a:r>
          </a:p>
          <a:p>
            <a:pPr algn="ctr"/>
            <a:r>
              <a:rPr lang="en-US" altLang="ko-KR" b="1" dirty="0">
                <a:solidFill>
                  <a:srgbClr val="0070C0"/>
                </a:solidFill>
              </a:rPr>
              <a:t>Mechanics </a:t>
            </a:r>
            <a:endParaRPr lang="ko-KR" altLang="en-US" b="1" dirty="0">
              <a:solidFill>
                <a:srgbClr val="0070C0"/>
              </a:solidFill>
            </a:endParaRPr>
          </a:p>
        </p:txBody>
      </p:sp>
      <p:sp>
        <p:nvSpPr>
          <p:cNvPr id="5" name="직사각형 4"/>
          <p:cNvSpPr/>
          <p:nvPr/>
        </p:nvSpPr>
        <p:spPr>
          <a:xfrm>
            <a:off x="467176" y="3086007"/>
            <a:ext cx="1428596" cy="923330"/>
          </a:xfrm>
          <a:prstGeom prst="rect">
            <a:avLst/>
          </a:prstGeom>
        </p:spPr>
        <p:txBody>
          <a:bodyPr wrap="none">
            <a:spAutoFit/>
          </a:bodyPr>
          <a:lstStyle/>
          <a:p>
            <a:pPr algn="ctr"/>
            <a:r>
              <a:rPr lang="ko-KR" altLang="en-US" b="1" dirty="0">
                <a:solidFill>
                  <a:srgbClr val="0070C0"/>
                </a:solidFill>
              </a:rPr>
              <a:t>양자역학</a:t>
            </a:r>
            <a:r>
              <a:rPr lang="en-US" altLang="ko-KR" b="1" dirty="0">
                <a:solidFill>
                  <a:srgbClr val="0070C0"/>
                </a:solidFill>
              </a:rPr>
              <a:t>:</a:t>
            </a:r>
          </a:p>
          <a:p>
            <a:pPr algn="ctr"/>
            <a:r>
              <a:rPr lang="en-US" altLang="ko-KR" b="1" dirty="0">
                <a:solidFill>
                  <a:srgbClr val="0070C0"/>
                </a:solidFill>
              </a:rPr>
              <a:t>Quantum</a:t>
            </a:r>
          </a:p>
          <a:p>
            <a:pPr algn="ctr"/>
            <a:r>
              <a:rPr lang="en-US" altLang="ko-KR" b="1" dirty="0">
                <a:solidFill>
                  <a:srgbClr val="0070C0"/>
                </a:solidFill>
              </a:rPr>
              <a:t>Mechanics </a:t>
            </a:r>
            <a:endParaRPr lang="ko-KR" altLang="en-US" b="1" dirty="0">
              <a:solidFill>
                <a:srgbClr val="0070C0"/>
              </a:solidFill>
            </a:endParaRPr>
          </a:p>
        </p:txBody>
      </p:sp>
      <p:sp>
        <p:nvSpPr>
          <p:cNvPr id="6" name="타원 5"/>
          <p:cNvSpPr/>
          <p:nvPr/>
        </p:nvSpPr>
        <p:spPr>
          <a:xfrm>
            <a:off x="1616068" y="2149460"/>
            <a:ext cx="246670" cy="264439"/>
          </a:xfrm>
          <a:prstGeom prst="ellipse">
            <a:avLst/>
          </a:prstGeom>
          <a:solidFill>
            <a:srgbClr val="00FF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오른쪽 화살표 6"/>
          <p:cNvSpPr/>
          <p:nvPr/>
        </p:nvSpPr>
        <p:spPr>
          <a:xfrm>
            <a:off x="1931099" y="2264745"/>
            <a:ext cx="349787"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자유형 9"/>
          <p:cNvSpPr/>
          <p:nvPr/>
        </p:nvSpPr>
        <p:spPr>
          <a:xfrm>
            <a:off x="3779912" y="4190414"/>
            <a:ext cx="1728192" cy="576074"/>
          </a:xfrm>
          <a:custGeom>
            <a:avLst/>
            <a:gdLst>
              <a:gd name="connsiteX0" fmla="*/ 0 w 2912533"/>
              <a:gd name="connsiteY0" fmla="*/ 880577 h 908503"/>
              <a:gd name="connsiteX1" fmla="*/ 406400 w 2912533"/>
              <a:gd name="connsiteY1" fmla="*/ 668910 h 908503"/>
              <a:gd name="connsiteX2" fmla="*/ 677333 w 2912533"/>
              <a:gd name="connsiteY2" fmla="*/ 44 h 908503"/>
              <a:gd name="connsiteX3" fmla="*/ 1016000 w 2912533"/>
              <a:gd name="connsiteY3" fmla="*/ 702777 h 908503"/>
              <a:gd name="connsiteX4" fmla="*/ 1456267 w 2912533"/>
              <a:gd name="connsiteY4" fmla="*/ 795910 h 908503"/>
              <a:gd name="connsiteX5" fmla="*/ 1794933 w 2912533"/>
              <a:gd name="connsiteY5" fmla="*/ 618110 h 908503"/>
              <a:gd name="connsiteX6" fmla="*/ 2048933 w 2912533"/>
              <a:gd name="connsiteY6" fmla="*/ 821310 h 908503"/>
              <a:gd name="connsiteX7" fmla="*/ 2438400 w 2912533"/>
              <a:gd name="connsiteY7" fmla="*/ 762044 h 908503"/>
              <a:gd name="connsiteX8" fmla="*/ 2633133 w 2912533"/>
              <a:gd name="connsiteY8" fmla="*/ 889044 h 908503"/>
              <a:gd name="connsiteX9" fmla="*/ 2912533 w 2912533"/>
              <a:gd name="connsiteY9" fmla="*/ 905977 h 908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2533" h="908503">
                <a:moveTo>
                  <a:pt x="0" y="880577"/>
                </a:moveTo>
                <a:cubicBezTo>
                  <a:pt x="146755" y="848121"/>
                  <a:pt x="293511" y="815665"/>
                  <a:pt x="406400" y="668910"/>
                </a:cubicBezTo>
                <a:cubicBezTo>
                  <a:pt x="519289" y="522155"/>
                  <a:pt x="575733" y="-5600"/>
                  <a:pt x="677333" y="44"/>
                </a:cubicBezTo>
                <a:cubicBezTo>
                  <a:pt x="778933" y="5688"/>
                  <a:pt x="886178" y="570133"/>
                  <a:pt x="1016000" y="702777"/>
                </a:cubicBezTo>
                <a:cubicBezTo>
                  <a:pt x="1145822" y="835421"/>
                  <a:pt x="1326445" y="810021"/>
                  <a:pt x="1456267" y="795910"/>
                </a:cubicBezTo>
                <a:cubicBezTo>
                  <a:pt x="1586089" y="781799"/>
                  <a:pt x="1696155" y="613877"/>
                  <a:pt x="1794933" y="618110"/>
                </a:cubicBezTo>
                <a:cubicBezTo>
                  <a:pt x="1893711" y="622343"/>
                  <a:pt x="1941689" y="797321"/>
                  <a:pt x="2048933" y="821310"/>
                </a:cubicBezTo>
                <a:cubicBezTo>
                  <a:pt x="2156177" y="845299"/>
                  <a:pt x="2341033" y="750755"/>
                  <a:pt x="2438400" y="762044"/>
                </a:cubicBezTo>
                <a:cubicBezTo>
                  <a:pt x="2535767" y="773333"/>
                  <a:pt x="2554111" y="865055"/>
                  <a:pt x="2633133" y="889044"/>
                </a:cubicBezTo>
                <a:cubicBezTo>
                  <a:pt x="2712155" y="913033"/>
                  <a:pt x="2812344" y="909505"/>
                  <a:pt x="2912533" y="905977"/>
                </a:cubicBezTo>
              </a:path>
            </a:pathLst>
          </a:custGeom>
          <a:solidFill>
            <a:srgbClr val="00FF00"/>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 name="직사각형 10"/>
          <p:cNvSpPr/>
          <p:nvPr/>
        </p:nvSpPr>
        <p:spPr>
          <a:xfrm>
            <a:off x="2139373" y="3110384"/>
            <a:ext cx="1178528" cy="646331"/>
          </a:xfrm>
          <a:prstGeom prst="rect">
            <a:avLst/>
          </a:prstGeom>
        </p:spPr>
        <p:txBody>
          <a:bodyPr wrap="none">
            <a:spAutoFit/>
          </a:bodyPr>
          <a:lstStyle/>
          <a:p>
            <a:r>
              <a:rPr lang="en-US" altLang="ko-KR" dirty="0"/>
              <a:t>t=0</a:t>
            </a:r>
            <a:r>
              <a:rPr lang="ko-KR" altLang="en-US" dirty="0"/>
              <a:t>일</a:t>
            </a:r>
            <a:r>
              <a:rPr lang="en-US" altLang="ko-KR" dirty="0"/>
              <a:t> </a:t>
            </a:r>
            <a:r>
              <a:rPr lang="ko-KR" altLang="en-US" dirty="0"/>
              <a:t>때 </a:t>
            </a:r>
            <a:endParaRPr lang="en-US" altLang="ko-KR" dirty="0"/>
          </a:p>
          <a:p>
            <a:r>
              <a:rPr lang="el-GR" altLang="ko-KR" dirty="0"/>
              <a:t>ψ</a:t>
            </a:r>
            <a:r>
              <a:rPr lang="en-US" altLang="ko-KR" dirty="0"/>
              <a:t>(x)</a:t>
            </a:r>
            <a:endParaRPr lang="ko-KR" altLang="en-US" dirty="0"/>
          </a:p>
        </p:txBody>
      </p:sp>
      <p:sp>
        <p:nvSpPr>
          <p:cNvPr id="12" name="타원 11"/>
          <p:cNvSpPr/>
          <p:nvPr/>
        </p:nvSpPr>
        <p:spPr>
          <a:xfrm>
            <a:off x="4211960" y="2121838"/>
            <a:ext cx="246670" cy="264439"/>
          </a:xfrm>
          <a:prstGeom prst="ellipse">
            <a:avLst/>
          </a:prstGeom>
          <a:solidFill>
            <a:srgbClr val="00FF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오른쪽 화살표 12"/>
          <p:cNvSpPr/>
          <p:nvPr/>
        </p:nvSpPr>
        <p:spPr>
          <a:xfrm>
            <a:off x="4572000" y="2218735"/>
            <a:ext cx="349787"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4271971" y="1374670"/>
            <a:ext cx="1178528" cy="646331"/>
          </a:xfrm>
          <a:prstGeom prst="rect">
            <a:avLst/>
          </a:prstGeom>
        </p:spPr>
        <p:txBody>
          <a:bodyPr wrap="none">
            <a:spAutoFit/>
          </a:bodyPr>
          <a:lstStyle/>
          <a:p>
            <a:r>
              <a:rPr lang="en-US" altLang="ko-KR" dirty="0"/>
              <a:t>t=1</a:t>
            </a:r>
            <a:r>
              <a:rPr lang="ko-KR" altLang="en-US" dirty="0"/>
              <a:t>일</a:t>
            </a:r>
            <a:r>
              <a:rPr lang="en-US" altLang="ko-KR" dirty="0"/>
              <a:t> </a:t>
            </a:r>
            <a:r>
              <a:rPr lang="ko-KR" altLang="en-US" dirty="0"/>
              <a:t>때 </a:t>
            </a:r>
            <a:endParaRPr lang="en-US" altLang="ko-KR" dirty="0"/>
          </a:p>
          <a:p>
            <a:r>
              <a:rPr lang="en-US" altLang="ko-KR" dirty="0"/>
              <a:t>x=7, v=5</a:t>
            </a:r>
            <a:endParaRPr lang="ko-KR" altLang="en-US" dirty="0"/>
          </a:p>
        </p:txBody>
      </p:sp>
      <p:sp>
        <p:nvSpPr>
          <p:cNvPr id="16" name="직사각형 15"/>
          <p:cNvSpPr/>
          <p:nvPr/>
        </p:nvSpPr>
        <p:spPr>
          <a:xfrm>
            <a:off x="4054744" y="3093148"/>
            <a:ext cx="1178528" cy="646331"/>
          </a:xfrm>
          <a:prstGeom prst="rect">
            <a:avLst/>
          </a:prstGeom>
        </p:spPr>
        <p:txBody>
          <a:bodyPr wrap="none">
            <a:spAutoFit/>
          </a:bodyPr>
          <a:lstStyle/>
          <a:p>
            <a:r>
              <a:rPr lang="en-US" altLang="ko-KR" dirty="0"/>
              <a:t>t=1</a:t>
            </a:r>
            <a:r>
              <a:rPr lang="ko-KR" altLang="en-US" dirty="0"/>
              <a:t>일</a:t>
            </a:r>
            <a:r>
              <a:rPr lang="en-US" altLang="ko-KR" dirty="0"/>
              <a:t> </a:t>
            </a:r>
            <a:r>
              <a:rPr lang="ko-KR" altLang="en-US" dirty="0"/>
              <a:t>때 </a:t>
            </a:r>
            <a:endParaRPr lang="en-US" altLang="ko-KR" dirty="0"/>
          </a:p>
          <a:p>
            <a:r>
              <a:rPr lang="el-GR" altLang="ko-KR" dirty="0"/>
              <a:t>ψ</a:t>
            </a:r>
            <a:r>
              <a:rPr lang="en-US" altLang="ko-KR" dirty="0"/>
              <a:t>(x)</a:t>
            </a:r>
            <a:endParaRPr lang="ko-KR" altLang="en-US" dirty="0"/>
          </a:p>
        </p:txBody>
      </p:sp>
      <p:sp>
        <p:nvSpPr>
          <p:cNvPr id="18" name="자유형 17"/>
          <p:cNvSpPr/>
          <p:nvPr/>
        </p:nvSpPr>
        <p:spPr>
          <a:xfrm>
            <a:off x="1260762" y="3689997"/>
            <a:ext cx="1203951" cy="1076491"/>
          </a:xfrm>
          <a:custGeom>
            <a:avLst/>
            <a:gdLst>
              <a:gd name="connsiteX0" fmla="*/ 0 w 2673752"/>
              <a:gd name="connsiteY0" fmla="*/ 1852121 h 1852121"/>
              <a:gd name="connsiteX1" fmla="*/ 196769 w 2673752"/>
              <a:gd name="connsiteY1" fmla="*/ 1828972 h 1852121"/>
              <a:gd name="connsiteX2" fmla="*/ 289367 w 2673752"/>
              <a:gd name="connsiteY2" fmla="*/ 1817397 h 1852121"/>
              <a:gd name="connsiteX3" fmla="*/ 625033 w 2673752"/>
              <a:gd name="connsiteY3" fmla="*/ 1724800 h 1852121"/>
              <a:gd name="connsiteX4" fmla="*/ 1053296 w 2673752"/>
              <a:gd name="connsiteY4" fmla="*/ 1284962 h 1852121"/>
              <a:gd name="connsiteX5" fmla="*/ 1481559 w 2673752"/>
              <a:gd name="connsiteY5" fmla="*/ 172 h 1852121"/>
              <a:gd name="connsiteX6" fmla="*/ 1782501 w 2673752"/>
              <a:gd name="connsiteY6" fmla="*/ 1192364 h 1852121"/>
              <a:gd name="connsiteX7" fmla="*/ 1967696 w 2673752"/>
              <a:gd name="connsiteY7" fmla="*/ 1111341 h 1852121"/>
              <a:gd name="connsiteX8" fmla="*/ 2164465 w 2673752"/>
              <a:gd name="connsiteY8" fmla="*/ 1690076 h 1852121"/>
              <a:gd name="connsiteX9" fmla="*/ 2673752 w 2673752"/>
              <a:gd name="connsiteY9" fmla="*/ 1794248 h 1852121"/>
              <a:gd name="connsiteX0" fmla="*/ 0 w 2476983"/>
              <a:gd name="connsiteY0" fmla="*/ 1828972 h 1828972"/>
              <a:gd name="connsiteX1" fmla="*/ 92598 w 2476983"/>
              <a:gd name="connsiteY1" fmla="*/ 1817397 h 1828972"/>
              <a:gd name="connsiteX2" fmla="*/ 428264 w 2476983"/>
              <a:gd name="connsiteY2" fmla="*/ 1724800 h 1828972"/>
              <a:gd name="connsiteX3" fmla="*/ 856527 w 2476983"/>
              <a:gd name="connsiteY3" fmla="*/ 1284962 h 1828972"/>
              <a:gd name="connsiteX4" fmla="*/ 1284790 w 2476983"/>
              <a:gd name="connsiteY4" fmla="*/ 172 h 1828972"/>
              <a:gd name="connsiteX5" fmla="*/ 1585732 w 2476983"/>
              <a:gd name="connsiteY5" fmla="*/ 1192364 h 1828972"/>
              <a:gd name="connsiteX6" fmla="*/ 1770927 w 2476983"/>
              <a:gd name="connsiteY6" fmla="*/ 1111341 h 1828972"/>
              <a:gd name="connsiteX7" fmla="*/ 1967696 w 2476983"/>
              <a:gd name="connsiteY7" fmla="*/ 1690076 h 1828972"/>
              <a:gd name="connsiteX8" fmla="*/ 2476983 w 2476983"/>
              <a:gd name="connsiteY8" fmla="*/ 1794248 h 1828972"/>
              <a:gd name="connsiteX0" fmla="*/ 0 w 2384385"/>
              <a:gd name="connsiteY0" fmla="*/ 1817397 h 1817397"/>
              <a:gd name="connsiteX1" fmla="*/ 335666 w 2384385"/>
              <a:gd name="connsiteY1" fmla="*/ 1724800 h 1817397"/>
              <a:gd name="connsiteX2" fmla="*/ 763929 w 2384385"/>
              <a:gd name="connsiteY2" fmla="*/ 1284962 h 1817397"/>
              <a:gd name="connsiteX3" fmla="*/ 1192192 w 2384385"/>
              <a:gd name="connsiteY3" fmla="*/ 172 h 1817397"/>
              <a:gd name="connsiteX4" fmla="*/ 1493134 w 2384385"/>
              <a:gd name="connsiteY4" fmla="*/ 1192364 h 1817397"/>
              <a:gd name="connsiteX5" fmla="*/ 1678329 w 2384385"/>
              <a:gd name="connsiteY5" fmla="*/ 1111341 h 1817397"/>
              <a:gd name="connsiteX6" fmla="*/ 1875098 w 2384385"/>
              <a:gd name="connsiteY6" fmla="*/ 1690076 h 1817397"/>
              <a:gd name="connsiteX7" fmla="*/ 2384385 w 2384385"/>
              <a:gd name="connsiteY7" fmla="*/ 1794248 h 181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4385" h="1817397">
                <a:moveTo>
                  <a:pt x="0" y="1817397"/>
                </a:moveTo>
                <a:cubicBezTo>
                  <a:pt x="71377" y="1800035"/>
                  <a:pt x="208345" y="1813539"/>
                  <a:pt x="335666" y="1724800"/>
                </a:cubicBezTo>
                <a:cubicBezTo>
                  <a:pt x="462988" y="1636061"/>
                  <a:pt x="621175" y="1572400"/>
                  <a:pt x="763929" y="1284962"/>
                </a:cubicBezTo>
                <a:cubicBezTo>
                  <a:pt x="906683" y="997524"/>
                  <a:pt x="1070658" y="15605"/>
                  <a:pt x="1192192" y="172"/>
                </a:cubicBezTo>
                <a:cubicBezTo>
                  <a:pt x="1313726" y="-15261"/>
                  <a:pt x="1412111" y="1007169"/>
                  <a:pt x="1493134" y="1192364"/>
                </a:cubicBezTo>
                <a:cubicBezTo>
                  <a:pt x="1574157" y="1377559"/>
                  <a:pt x="1614668" y="1028389"/>
                  <a:pt x="1678329" y="1111341"/>
                </a:cubicBezTo>
                <a:cubicBezTo>
                  <a:pt x="1741990" y="1194293"/>
                  <a:pt x="1757422" y="1576258"/>
                  <a:pt x="1875098" y="1690076"/>
                </a:cubicBezTo>
                <a:cubicBezTo>
                  <a:pt x="1992774" y="1803894"/>
                  <a:pt x="2188579" y="1799071"/>
                  <a:pt x="2384385" y="1794248"/>
                </a:cubicBezTo>
              </a:path>
            </a:pathLst>
          </a:cu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직사각형 18"/>
          <p:cNvSpPr/>
          <p:nvPr/>
        </p:nvSpPr>
        <p:spPr>
          <a:xfrm>
            <a:off x="1892073" y="1374669"/>
            <a:ext cx="1178528" cy="646331"/>
          </a:xfrm>
          <a:prstGeom prst="rect">
            <a:avLst/>
          </a:prstGeom>
        </p:spPr>
        <p:txBody>
          <a:bodyPr wrap="none">
            <a:spAutoFit/>
          </a:bodyPr>
          <a:lstStyle/>
          <a:p>
            <a:r>
              <a:rPr lang="en-US" altLang="ko-KR" dirty="0"/>
              <a:t>t=0</a:t>
            </a:r>
            <a:r>
              <a:rPr lang="ko-KR" altLang="en-US" dirty="0"/>
              <a:t>일</a:t>
            </a:r>
            <a:r>
              <a:rPr lang="en-US" altLang="ko-KR" dirty="0"/>
              <a:t> </a:t>
            </a:r>
            <a:r>
              <a:rPr lang="ko-KR" altLang="en-US" dirty="0"/>
              <a:t>때 </a:t>
            </a:r>
            <a:endParaRPr lang="en-US" altLang="ko-KR" dirty="0"/>
          </a:p>
          <a:p>
            <a:r>
              <a:rPr lang="en-US" altLang="ko-KR" dirty="0"/>
              <a:t>x=2, v=5</a:t>
            </a:r>
            <a:endParaRPr lang="ko-KR" altLang="en-US" dirty="0"/>
          </a:p>
        </p:txBody>
      </p:sp>
      <p:sp>
        <p:nvSpPr>
          <p:cNvPr id="20" name="직사각형 19"/>
          <p:cNvSpPr/>
          <p:nvPr/>
        </p:nvSpPr>
        <p:spPr>
          <a:xfrm>
            <a:off x="1856807" y="4872279"/>
            <a:ext cx="4645824" cy="646331"/>
          </a:xfrm>
          <a:prstGeom prst="rect">
            <a:avLst/>
          </a:prstGeom>
        </p:spPr>
        <p:txBody>
          <a:bodyPr wrap="none">
            <a:spAutoFit/>
          </a:bodyPr>
          <a:lstStyle/>
          <a:p>
            <a:r>
              <a:rPr lang="el-GR" altLang="ko-KR" dirty="0"/>
              <a:t>ψ</a:t>
            </a:r>
            <a:r>
              <a:rPr lang="en-US" altLang="ko-KR" dirty="0"/>
              <a:t>(x) : x</a:t>
            </a:r>
            <a:r>
              <a:rPr lang="ko-KR" altLang="en-US" dirty="0"/>
              <a:t>위치에 존재할 확률을 나타내는 함수</a:t>
            </a:r>
            <a:endParaRPr lang="en-US" altLang="ko-KR" dirty="0"/>
          </a:p>
          <a:p>
            <a:r>
              <a:rPr lang="en-US" altLang="ko-KR" dirty="0"/>
              <a:t>         probability to find the existence at x</a:t>
            </a:r>
            <a:endParaRPr lang="ko-KR" altLang="en-US" dirty="0"/>
          </a:p>
        </p:txBody>
      </p:sp>
      <p:sp>
        <p:nvSpPr>
          <p:cNvPr id="21" name="직사각형 20"/>
          <p:cNvSpPr/>
          <p:nvPr/>
        </p:nvSpPr>
        <p:spPr>
          <a:xfrm>
            <a:off x="1892073" y="5561887"/>
            <a:ext cx="6535956" cy="707886"/>
          </a:xfrm>
          <a:prstGeom prst="rect">
            <a:avLst/>
          </a:prstGeom>
        </p:spPr>
        <p:txBody>
          <a:bodyPr wrap="none">
            <a:spAutoFit/>
          </a:bodyPr>
          <a:lstStyle/>
          <a:p>
            <a:r>
              <a:rPr lang="ko-KR" altLang="en-US" sz="2000" dirty="0"/>
              <a:t>공의 위치는 확률 분포로만 표현할 수 있다</a:t>
            </a:r>
            <a:r>
              <a:rPr lang="en-US" altLang="ko-KR" sz="2000" dirty="0"/>
              <a:t>!</a:t>
            </a:r>
          </a:p>
          <a:p>
            <a:r>
              <a:rPr lang="en-US" altLang="ko-KR" sz="2000" dirty="0"/>
              <a:t>Only possible to express the probability of ball’s position</a:t>
            </a:r>
            <a:endParaRPr lang="ko-KR" altLang="en-US" sz="2000" dirty="0"/>
          </a:p>
        </p:txBody>
      </p:sp>
      <mc:AlternateContent xmlns:mc="http://schemas.openxmlformats.org/markup-compatibility/2006" xmlns:a14="http://schemas.microsoft.com/office/drawing/2010/main">
        <mc:Choice Requires="a14">
          <p:sp>
            <p:nvSpPr>
              <p:cNvPr id="22" name="TextBox 21"/>
              <p:cNvSpPr txBox="1"/>
              <p:nvPr/>
            </p:nvSpPr>
            <p:spPr>
              <a:xfrm>
                <a:off x="7088898" y="1819382"/>
                <a:ext cx="1157496" cy="6481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sSup>
                            <m:sSupPr>
                              <m:ctrlPr>
                                <a:rPr lang="en-US" altLang="ko-KR" b="0" i="1" smtClean="0">
                                  <a:latin typeface="Cambria Math" panose="02040503050406030204" pitchFamily="18" charset="0"/>
                                </a:rPr>
                              </m:ctrlPr>
                            </m:sSupPr>
                            <m:e>
                              <m:r>
                                <a:rPr lang="en-US" altLang="ko-KR" b="0" i="1" smtClean="0">
                                  <a:latin typeface="Cambria Math"/>
                                </a:rPr>
                                <m:t>𝑑</m:t>
                              </m:r>
                            </m:e>
                            <m:sup>
                              <m:r>
                                <a:rPr lang="en-US" altLang="ko-KR" b="0" i="1" smtClean="0">
                                  <a:latin typeface="Cambria Math"/>
                                </a:rPr>
                                <m:t>2</m:t>
                              </m:r>
                            </m:sup>
                          </m:sSup>
                          <m:r>
                            <a:rPr lang="en-US" altLang="ko-KR" b="0" i="1" smtClean="0">
                              <a:latin typeface="Cambria Math"/>
                            </a:rPr>
                            <m:t>𝑥</m:t>
                          </m:r>
                        </m:num>
                        <m:den>
                          <m:r>
                            <a:rPr lang="en-US" altLang="ko-KR" b="0" i="1" smtClean="0">
                              <a:latin typeface="Cambria Math"/>
                            </a:rPr>
                            <m:t>𝑑</m:t>
                          </m:r>
                          <m:sSup>
                            <m:sSupPr>
                              <m:ctrlPr>
                                <a:rPr lang="en-US" altLang="ko-KR" b="0" i="1" smtClean="0">
                                  <a:latin typeface="Cambria Math" panose="02040503050406030204" pitchFamily="18" charset="0"/>
                                </a:rPr>
                              </m:ctrlPr>
                            </m:sSupPr>
                            <m:e>
                              <m:r>
                                <a:rPr lang="en-US" altLang="ko-KR" b="0" i="1" smtClean="0">
                                  <a:latin typeface="Cambria Math"/>
                                </a:rPr>
                                <m:t>𝑡</m:t>
                              </m:r>
                            </m:e>
                            <m:sup>
                              <m:r>
                                <a:rPr lang="en-US" altLang="ko-KR" b="0" i="1" smtClean="0">
                                  <a:latin typeface="Cambria Math"/>
                                </a:rPr>
                                <m:t>2</m:t>
                              </m:r>
                            </m:sup>
                          </m:sSup>
                        </m:den>
                      </m:f>
                      <m:r>
                        <a:rPr lang="en-US" altLang="ko-KR" i="1" smtClean="0">
                          <a:latin typeface="Cambria Math"/>
                        </a:rPr>
                        <m:t>=</m:t>
                      </m:r>
                      <m:f>
                        <m:fPr>
                          <m:ctrlPr>
                            <a:rPr lang="en-US" altLang="ko-KR" i="1">
                              <a:latin typeface="Cambria Math" panose="02040503050406030204" pitchFamily="18" charset="0"/>
                            </a:rPr>
                          </m:ctrlPr>
                        </m:fPr>
                        <m:num>
                          <m:r>
                            <a:rPr lang="en-US" altLang="ko-KR" b="0" i="1" smtClean="0">
                              <a:latin typeface="Cambria Math"/>
                            </a:rPr>
                            <m:t>𝐹</m:t>
                          </m:r>
                        </m:num>
                        <m:den>
                          <m:r>
                            <a:rPr lang="en-US" altLang="ko-KR" b="0" i="1" smtClean="0">
                              <a:latin typeface="Cambria Math"/>
                            </a:rPr>
                            <m:t>𝑚</m:t>
                          </m:r>
                        </m:den>
                      </m:f>
                    </m:oMath>
                  </m:oMathPara>
                </a14:m>
                <a:endParaRPr lang="ko-KR" alt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7088898" y="1819382"/>
                <a:ext cx="1157496" cy="648126"/>
              </a:xfrm>
              <a:prstGeom prst="rect">
                <a:avLst/>
              </a:prstGeom>
              <a:blipFill rotWithShape="0">
                <a:blip r:embed="rId2"/>
                <a:stretch>
                  <a:fillRect/>
                </a:stretch>
              </a:blipFill>
            </p:spPr>
            <p:txBody>
              <a:bodyPr/>
              <a:lstStyle/>
              <a:p>
                <a:r>
                  <a:rPr lang="ko-KR" altLang="en-US">
                    <a:noFill/>
                  </a:rPr>
                  <a:t> </a:t>
                </a:r>
              </a:p>
            </p:txBody>
          </p:sp>
        </mc:Fallback>
      </mc:AlternateContent>
      <p:pic>
        <p:nvPicPr>
          <p:cNvPr id="23" name="Picture 2" descr="https://encrypted-tbn1.gstatic.com/images?q=tbn:ANd9GcSUGtZi451rpwfevwhRmgkutmJ-amF7IgUWZH4AMs4mXcS5_YNC7A">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4947" y="3697334"/>
            <a:ext cx="2790825" cy="752476"/>
          </a:xfrm>
          <a:prstGeom prst="rect">
            <a:avLst/>
          </a:prstGeom>
          <a:noFill/>
          <a:extLst>
            <a:ext uri="{909E8E84-426E-40DD-AFC4-6F175D3DCCD1}">
              <a14:hiddenFill xmlns:a14="http://schemas.microsoft.com/office/drawing/2010/main">
                <a:solidFill>
                  <a:srgbClr val="FFFFFF"/>
                </a:solidFill>
              </a14:hiddenFill>
            </a:ext>
          </a:extLst>
        </p:spPr>
      </p:pic>
      <p:sp>
        <p:nvSpPr>
          <p:cNvPr id="24" name="직사각형 23"/>
          <p:cNvSpPr/>
          <p:nvPr/>
        </p:nvSpPr>
        <p:spPr>
          <a:xfrm>
            <a:off x="6613511" y="1117828"/>
            <a:ext cx="2108269" cy="646331"/>
          </a:xfrm>
          <a:prstGeom prst="rect">
            <a:avLst/>
          </a:prstGeom>
        </p:spPr>
        <p:txBody>
          <a:bodyPr wrap="none">
            <a:spAutoFit/>
          </a:bodyPr>
          <a:lstStyle/>
          <a:p>
            <a:pPr algn="ctr"/>
            <a:r>
              <a:rPr lang="ko-KR" altLang="en-US" dirty="0" err="1"/>
              <a:t>운동방정식</a:t>
            </a:r>
            <a:endParaRPr lang="en-US" altLang="ko-KR" dirty="0"/>
          </a:p>
          <a:p>
            <a:pPr algn="ctr"/>
            <a:r>
              <a:rPr lang="en-US" altLang="ko-KR" dirty="0"/>
              <a:t>Equation of motion</a:t>
            </a:r>
            <a:endParaRPr lang="ko-KR" altLang="en-US" dirty="0"/>
          </a:p>
        </p:txBody>
      </p:sp>
      <p:sp>
        <p:nvSpPr>
          <p:cNvPr id="25" name="직사각형 24"/>
          <p:cNvSpPr/>
          <p:nvPr/>
        </p:nvSpPr>
        <p:spPr>
          <a:xfrm>
            <a:off x="6438747" y="3064217"/>
            <a:ext cx="2403223" cy="369332"/>
          </a:xfrm>
          <a:prstGeom prst="rect">
            <a:avLst/>
          </a:prstGeom>
        </p:spPr>
        <p:txBody>
          <a:bodyPr wrap="none">
            <a:spAutoFit/>
          </a:bodyPr>
          <a:lstStyle/>
          <a:p>
            <a:pPr algn="ctr"/>
            <a:r>
              <a:rPr lang="en-US" altLang="ko-KR" dirty="0"/>
              <a:t>Schrodinger Equation</a:t>
            </a:r>
            <a:endParaRPr lang="ko-KR" altLang="en-US" dirty="0"/>
          </a:p>
        </p:txBody>
      </p:sp>
      <p:pic>
        <p:nvPicPr>
          <p:cNvPr id="3" name="그림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3728" y="680808"/>
            <a:ext cx="3311865" cy="2166702"/>
          </a:xfrm>
          <a:prstGeom prst="rect">
            <a:avLst/>
          </a:prstGeom>
        </p:spPr>
      </p:pic>
    </p:spTree>
    <p:extLst>
      <p:ext uri="{BB962C8B-B14F-4D97-AF65-F5344CB8AC3E}">
        <p14:creationId xmlns:p14="http://schemas.microsoft.com/office/powerpoint/2010/main" val="1816752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35496" y="64398"/>
            <a:ext cx="7886700" cy="745470"/>
          </a:xfrm>
        </p:spPr>
        <p:txBody>
          <a:bodyPr>
            <a:normAutofit fontScale="90000"/>
          </a:bodyPr>
          <a:lstStyle/>
          <a:p>
            <a:r>
              <a:rPr lang="ko-KR" altLang="en-US" sz="3200" dirty="0"/>
              <a:t>상자 안의 공에 대한 해석</a:t>
            </a:r>
            <a:r>
              <a:rPr lang="en-US" altLang="ko-KR" sz="3200" dirty="0"/>
              <a:t> </a:t>
            </a:r>
            <a:br>
              <a:rPr lang="en-US" altLang="ko-KR" sz="3200" dirty="0"/>
            </a:br>
            <a:r>
              <a:rPr lang="en-US" altLang="ko-KR" sz="3200" dirty="0"/>
              <a:t>Analysis of ball in the box</a:t>
            </a:r>
            <a:endParaRPr lang="ko-KR" altLang="en-US" sz="3200" dirty="0"/>
          </a:p>
        </p:txBody>
      </p:sp>
      <p:sp>
        <p:nvSpPr>
          <p:cNvPr id="3" name="직사각형 2">
            <a:hlinkClick r:id="rId2"/>
          </p:cNvPr>
          <p:cNvSpPr/>
          <p:nvPr/>
        </p:nvSpPr>
        <p:spPr>
          <a:xfrm>
            <a:off x="752872" y="5291916"/>
            <a:ext cx="2832827" cy="369332"/>
          </a:xfrm>
          <a:prstGeom prst="rect">
            <a:avLst/>
          </a:prstGeom>
        </p:spPr>
        <p:txBody>
          <a:bodyPr wrap="none">
            <a:spAutoFit/>
          </a:bodyPr>
          <a:lstStyle/>
          <a:p>
            <a:r>
              <a:rPr lang="en-US" altLang="ko-KR" dirty="0"/>
              <a:t>http://falstad.com/qm1d/</a:t>
            </a:r>
            <a:endParaRPr lang="ko-KR" altLang="en-US" dirty="0"/>
          </a:p>
        </p:txBody>
      </p:sp>
      <p:sp>
        <p:nvSpPr>
          <p:cNvPr id="4" name="자유형 3"/>
          <p:cNvSpPr/>
          <p:nvPr/>
        </p:nvSpPr>
        <p:spPr>
          <a:xfrm>
            <a:off x="1116019" y="1700808"/>
            <a:ext cx="2132477" cy="864096"/>
          </a:xfrm>
          <a:custGeom>
            <a:avLst/>
            <a:gdLst>
              <a:gd name="connsiteX0" fmla="*/ 0 w 1176867"/>
              <a:gd name="connsiteY0" fmla="*/ 8467 h 872067"/>
              <a:gd name="connsiteX1" fmla="*/ 0 w 1176867"/>
              <a:gd name="connsiteY1" fmla="*/ 872067 h 872067"/>
              <a:gd name="connsiteX2" fmla="*/ 1168400 w 1176867"/>
              <a:gd name="connsiteY2" fmla="*/ 872067 h 872067"/>
              <a:gd name="connsiteX3" fmla="*/ 1168400 w 1176867"/>
              <a:gd name="connsiteY3" fmla="*/ 0 h 872067"/>
              <a:gd name="connsiteX4" fmla="*/ 1176867 w 1176867"/>
              <a:gd name="connsiteY4" fmla="*/ 16933 h 872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6867" h="872067">
                <a:moveTo>
                  <a:pt x="0" y="8467"/>
                </a:moveTo>
                <a:lnTo>
                  <a:pt x="0" y="872067"/>
                </a:lnTo>
                <a:lnTo>
                  <a:pt x="1168400" y="872067"/>
                </a:lnTo>
                <a:lnTo>
                  <a:pt x="1168400" y="0"/>
                </a:lnTo>
                <a:lnTo>
                  <a:pt x="1176867" y="16933"/>
                </a:lnTo>
              </a:path>
            </a:pathLst>
          </a:cu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타원 4"/>
          <p:cNvSpPr/>
          <p:nvPr/>
        </p:nvSpPr>
        <p:spPr>
          <a:xfrm>
            <a:off x="1616068" y="2262325"/>
            <a:ext cx="246670" cy="264439"/>
          </a:xfrm>
          <a:prstGeom prst="ellipse">
            <a:avLst/>
          </a:prstGeom>
          <a:solidFill>
            <a:srgbClr val="00FF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오른쪽 화살표 5"/>
          <p:cNvSpPr/>
          <p:nvPr/>
        </p:nvSpPr>
        <p:spPr>
          <a:xfrm>
            <a:off x="1931099" y="2377610"/>
            <a:ext cx="349787"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제목 1"/>
          <p:cNvSpPr txBox="1">
            <a:spLocks/>
          </p:cNvSpPr>
          <p:nvPr/>
        </p:nvSpPr>
        <p:spPr>
          <a:xfrm>
            <a:off x="3445024" y="1254611"/>
            <a:ext cx="5231432" cy="1149708"/>
          </a:xfrm>
          <a:prstGeom prst="rect">
            <a:avLst/>
          </a:prstGeom>
        </p:spPr>
        <p:txBody>
          <a:bodyPr vert="horz" lIns="91440" tIns="45720" rIns="91440" bIns="45720" rtlCol="0" anchor="ctr">
            <a:noAutofit/>
          </a:bodyPr>
          <a:lstStyle>
            <a:lvl1pPr algn="ctr" defTabSz="914400" rtl="0" eaLnBrk="1" latinLnBrk="1" hangingPunct="1">
              <a:spcBef>
                <a:spcPct val="0"/>
              </a:spcBef>
              <a:buNone/>
              <a:defRPr sz="3600" kern="1200">
                <a:solidFill>
                  <a:schemeClr val="tx1"/>
                </a:solidFill>
                <a:latin typeface="+mj-lt"/>
                <a:ea typeface="+mj-ea"/>
                <a:cs typeface="+mj-cs"/>
              </a:defRPr>
            </a:lvl1pPr>
          </a:lstStyle>
          <a:p>
            <a:pPr>
              <a:lnSpc>
                <a:spcPct val="170000"/>
              </a:lnSpc>
            </a:pPr>
            <a:r>
              <a:rPr lang="ko-KR" altLang="en-US" sz="1800" dirty="0"/>
              <a:t>매 순간 공의 위치</a:t>
            </a:r>
            <a:r>
              <a:rPr lang="en-US" altLang="ko-KR" sz="1800" dirty="0"/>
              <a:t>,x(t)</a:t>
            </a:r>
            <a:r>
              <a:rPr lang="ko-KR" altLang="en-US" sz="1800" dirty="0"/>
              <a:t>와 속도</a:t>
            </a:r>
            <a:r>
              <a:rPr lang="en-US" altLang="ko-KR" sz="1800" dirty="0"/>
              <a:t>,v(t)</a:t>
            </a:r>
            <a:r>
              <a:rPr lang="ko-KR" altLang="en-US" sz="1800" dirty="0"/>
              <a:t>를 알 수 있다</a:t>
            </a:r>
            <a:r>
              <a:rPr lang="en-US" altLang="ko-KR" sz="1800" dirty="0"/>
              <a:t>.</a:t>
            </a:r>
          </a:p>
          <a:p>
            <a:pPr>
              <a:lnSpc>
                <a:spcPct val="170000"/>
              </a:lnSpc>
            </a:pPr>
            <a:r>
              <a:rPr lang="ko-KR" altLang="en-US" sz="1800" dirty="0"/>
              <a:t>에너지가 작은 공은 결코 벽을 통과할 수 없다</a:t>
            </a:r>
            <a:r>
              <a:rPr lang="en-US" altLang="ko-KR" sz="1800" dirty="0"/>
              <a:t>.</a:t>
            </a:r>
            <a:endParaRPr lang="ko-KR" altLang="en-US" sz="1800" dirty="0"/>
          </a:p>
        </p:txBody>
      </p:sp>
      <p:sp>
        <p:nvSpPr>
          <p:cNvPr id="15" name="자유형 14"/>
          <p:cNvSpPr/>
          <p:nvPr/>
        </p:nvSpPr>
        <p:spPr>
          <a:xfrm>
            <a:off x="1116019" y="4139788"/>
            <a:ext cx="2132477" cy="864096"/>
          </a:xfrm>
          <a:custGeom>
            <a:avLst/>
            <a:gdLst>
              <a:gd name="connsiteX0" fmla="*/ 0 w 1176867"/>
              <a:gd name="connsiteY0" fmla="*/ 8467 h 872067"/>
              <a:gd name="connsiteX1" fmla="*/ 0 w 1176867"/>
              <a:gd name="connsiteY1" fmla="*/ 872067 h 872067"/>
              <a:gd name="connsiteX2" fmla="*/ 1168400 w 1176867"/>
              <a:gd name="connsiteY2" fmla="*/ 872067 h 872067"/>
              <a:gd name="connsiteX3" fmla="*/ 1168400 w 1176867"/>
              <a:gd name="connsiteY3" fmla="*/ 0 h 872067"/>
              <a:gd name="connsiteX4" fmla="*/ 1176867 w 1176867"/>
              <a:gd name="connsiteY4" fmla="*/ 16933 h 872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6867" h="872067">
                <a:moveTo>
                  <a:pt x="0" y="8467"/>
                </a:moveTo>
                <a:lnTo>
                  <a:pt x="0" y="872067"/>
                </a:lnTo>
                <a:lnTo>
                  <a:pt x="1168400" y="872067"/>
                </a:lnTo>
                <a:lnTo>
                  <a:pt x="1168400" y="0"/>
                </a:lnTo>
                <a:lnTo>
                  <a:pt x="1176867" y="16933"/>
                </a:lnTo>
              </a:path>
            </a:pathLst>
          </a:cu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 name="자유형 6"/>
          <p:cNvSpPr/>
          <p:nvPr/>
        </p:nvSpPr>
        <p:spPr>
          <a:xfrm>
            <a:off x="787400" y="4088779"/>
            <a:ext cx="2848495" cy="908503"/>
          </a:xfrm>
          <a:custGeom>
            <a:avLst/>
            <a:gdLst>
              <a:gd name="connsiteX0" fmla="*/ 0 w 2912533"/>
              <a:gd name="connsiteY0" fmla="*/ 880577 h 908503"/>
              <a:gd name="connsiteX1" fmla="*/ 406400 w 2912533"/>
              <a:gd name="connsiteY1" fmla="*/ 668910 h 908503"/>
              <a:gd name="connsiteX2" fmla="*/ 677333 w 2912533"/>
              <a:gd name="connsiteY2" fmla="*/ 44 h 908503"/>
              <a:gd name="connsiteX3" fmla="*/ 1016000 w 2912533"/>
              <a:gd name="connsiteY3" fmla="*/ 702777 h 908503"/>
              <a:gd name="connsiteX4" fmla="*/ 1456267 w 2912533"/>
              <a:gd name="connsiteY4" fmla="*/ 795910 h 908503"/>
              <a:gd name="connsiteX5" fmla="*/ 1794933 w 2912533"/>
              <a:gd name="connsiteY5" fmla="*/ 618110 h 908503"/>
              <a:gd name="connsiteX6" fmla="*/ 2048933 w 2912533"/>
              <a:gd name="connsiteY6" fmla="*/ 821310 h 908503"/>
              <a:gd name="connsiteX7" fmla="*/ 2438400 w 2912533"/>
              <a:gd name="connsiteY7" fmla="*/ 762044 h 908503"/>
              <a:gd name="connsiteX8" fmla="*/ 2633133 w 2912533"/>
              <a:gd name="connsiteY8" fmla="*/ 889044 h 908503"/>
              <a:gd name="connsiteX9" fmla="*/ 2912533 w 2912533"/>
              <a:gd name="connsiteY9" fmla="*/ 905977 h 908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2533" h="908503">
                <a:moveTo>
                  <a:pt x="0" y="880577"/>
                </a:moveTo>
                <a:cubicBezTo>
                  <a:pt x="146755" y="848121"/>
                  <a:pt x="293511" y="815665"/>
                  <a:pt x="406400" y="668910"/>
                </a:cubicBezTo>
                <a:cubicBezTo>
                  <a:pt x="519289" y="522155"/>
                  <a:pt x="575733" y="-5600"/>
                  <a:pt x="677333" y="44"/>
                </a:cubicBezTo>
                <a:cubicBezTo>
                  <a:pt x="778933" y="5688"/>
                  <a:pt x="886178" y="570133"/>
                  <a:pt x="1016000" y="702777"/>
                </a:cubicBezTo>
                <a:cubicBezTo>
                  <a:pt x="1145822" y="835421"/>
                  <a:pt x="1326445" y="810021"/>
                  <a:pt x="1456267" y="795910"/>
                </a:cubicBezTo>
                <a:cubicBezTo>
                  <a:pt x="1586089" y="781799"/>
                  <a:pt x="1696155" y="613877"/>
                  <a:pt x="1794933" y="618110"/>
                </a:cubicBezTo>
                <a:cubicBezTo>
                  <a:pt x="1893711" y="622343"/>
                  <a:pt x="1941689" y="797321"/>
                  <a:pt x="2048933" y="821310"/>
                </a:cubicBezTo>
                <a:cubicBezTo>
                  <a:pt x="2156177" y="845299"/>
                  <a:pt x="2341033" y="750755"/>
                  <a:pt x="2438400" y="762044"/>
                </a:cubicBezTo>
                <a:cubicBezTo>
                  <a:pt x="2535767" y="773333"/>
                  <a:pt x="2554111" y="865055"/>
                  <a:pt x="2633133" y="889044"/>
                </a:cubicBezTo>
                <a:cubicBezTo>
                  <a:pt x="2712155" y="913033"/>
                  <a:pt x="2812344" y="909505"/>
                  <a:pt x="2912533" y="905977"/>
                </a:cubicBezTo>
              </a:path>
            </a:pathLst>
          </a:custGeom>
          <a:solidFill>
            <a:srgbClr val="00FF00">
              <a:alpha val="38039"/>
            </a:srgbClr>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7" name="제목 1"/>
          <p:cNvSpPr txBox="1">
            <a:spLocks/>
          </p:cNvSpPr>
          <p:nvPr/>
        </p:nvSpPr>
        <p:spPr>
          <a:xfrm>
            <a:off x="3434792" y="3763577"/>
            <a:ext cx="5724128" cy="1149708"/>
          </a:xfrm>
          <a:prstGeom prst="rect">
            <a:avLst/>
          </a:prstGeom>
        </p:spPr>
        <p:txBody>
          <a:bodyPr vert="horz" lIns="91440" tIns="45720" rIns="91440" bIns="45720" rtlCol="0" anchor="ctr">
            <a:noAutofit/>
          </a:bodyPr>
          <a:lstStyle>
            <a:lvl1pPr algn="ctr" defTabSz="914400" rtl="0" eaLnBrk="1" latinLnBrk="1" hangingPunct="1">
              <a:spcBef>
                <a:spcPct val="0"/>
              </a:spcBef>
              <a:buNone/>
              <a:defRPr sz="3600" kern="1200">
                <a:solidFill>
                  <a:schemeClr val="tx1"/>
                </a:solidFill>
                <a:latin typeface="+mj-lt"/>
                <a:ea typeface="+mj-ea"/>
                <a:cs typeface="+mj-cs"/>
              </a:defRPr>
            </a:lvl1pPr>
          </a:lstStyle>
          <a:p>
            <a:pPr>
              <a:lnSpc>
                <a:spcPct val="170000"/>
              </a:lnSpc>
            </a:pPr>
            <a:r>
              <a:rPr lang="ko-KR" altLang="en-US" sz="1800" dirty="0"/>
              <a:t>매 순간 공의 위치확률분포 </a:t>
            </a:r>
            <a:r>
              <a:rPr lang="el-GR" altLang="ko-KR" sz="1800" dirty="0"/>
              <a:t>ψ</a:t>
            </a:r>
            <a:r>
              <a:rPr lang="en-US" altLang="ko-KR" sz="1800" dirty="0"/>
              <a:t>(</a:t>
            </a:r>
            <a:r>
              <a:rPr lang="en-US" altLang="ko-KR" sz="1800" dirty="0" err="1"/>
              <a:t>x,t</a:t>
            </a:r>
            <a:r>
              <a:rPr lang="en-US" altLang="ko-KR" sz="1800" dirty="0"/>
              <a:t>)</a:t>
            </a:r>
            <a:r>
              <a:rPr lang="ko-KR" altLang="en-US" sz="1800" dirty="0"/>
              <a:t>와 </a:t>
            </a:r>
            <a:endParaRPr lang="en-US" altLang="ko-KR" sz="1800" dirty="0"/>
          </a:p>
          <a:p>
            <a:pPr>
              <a:lnSpc>
                <a:spcPct val="170000"/>
              </a:lnSpc>
            </a:pPr>
            <a:r>
              <a:rPr lang="ko-KR" altLang="en-US" sz="1800" dirty="0"/>
              <a:t>속도확률분포만 알 수 있다</a:t>
            </a:r>
            <a:r>
              <a:rPr lang="en-US" altLang="ko-KR" sz="1800" dirty="0"/>
              <a:t>.</a:t>
            </a:r>
          </a:p>
          <a:p>
            <a:pPr>
              <a:lnSpc>
                <a:spcPct val="170000"/>
              </a:lnSpc>
            </a:pPr>
            <a:r>
              <a:rPr lang="ko-KR" altLang="en-US" sz="1800" dirty="0"/>
              <a:t>에너지가 작은 공도 벽을 통과할 가능성이 존재한다</a:t>
            </a:r>
            <a:r>
              <a:rPr lang="en-US" altLang="ko-KR" sz="1800" dirty="0"/>
              <a:t>.</a:t>
            </a:r>
            <a:endParaRPr lang="ko-KR" altLang="en-US" sz="1800" dirty="0"/>
          </a:p>
        </p:txBody>
      </p:sp>
      <p:sp>
        <p:nvSpPr>
          <p:cNvPr id="10" name="직사각형 9"/>
          <p:cNvSpPr/>
          <p:nvPr/>
        </p:nvSpPr>
        <p:spPr>
          <a:xfrm>
            <a:off x="2051720" y="3955122"/>
            <a:ext cx="740908" cy="369332"/>
          </a:xfrm>
          <a:prstGeom prst="rect">
            <a:avLst/>
          </a:prstGeom>
        </p:spPr>
        <p:txBody>
          <a:bodyPr wrap="none">
            <a:spAutoFit/>
          </a:bodyPr>
          <a:lstStyle/>
          <a:p>
            <a:r>
              <a:rPr lang="el-GR" altLang="ko-KR" dirty="0"/>
              <a:t>ψ</a:t>
            </a:r>
            <a:r>
              <a:rPr lang="en-US" altLang="ko-KR" dirty="0"/>
              <a:t>(</a:t>
            </a:r>
            <a:r>
              <a:rPr lang="en-US" altLang="ko-KR" dirty="0" err="1"/>
              <a:t>x,t</a:t>
            </a:r>
            <a:r>
              <a:rPr lang="en-US" altLang="ko-KR" dirty="0"/>
              <a:t>)</a:t>
            </a:r>
            <a:endParaRPr lang="ko-KR" altLang="en-US" dirty="0"/>
          </a:p>
        </p:txBody>
      </p:sp>
      <p:pic>
        <p:nvPicPr>
          <p:cNvPr id="7170" name="Picture 2" descr="https://encrypted-tbn1.gstatic.com/images?q=tbn:ANd9GcSUGtZi451rpwfevwhRmgkutmJ-amF7IgUWZH4AMs4mXcS5_YNC7A">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2344" y="5373216"/>
            <a:ext cx="2790825" cy="75247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6" name="TextBox 15"/>
              <p:cNvSpPr txBox="1"/>
              <p:nvPr/>
            </p:nvSpPr>
            <p:spPr>
              <a:xfrm>
                <a:off x="5190028" y="2548335"/>
                <a:ext cx="1157496" cy="6481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ko-KR" i="1" smtClean="0">
                              <a:latin typeface="Cambria Math" panose="02040503050406030204" pitchFamily="18" charset="0"/>
                            </a:rPr>
                          </m:ctrlPr>
                        </m:fPr>
                        <m:num>
                          <m:sSup>
                            <m:sSupPr>
                              <m:ctrlPr>
                                <a:rPr lang="en-US" altLang="ko-KR" b="0" i="1" smtClean="0">
                                  <a:latin typeface="Cambria Math" panose="02040503050406030204" pitchFamily="18" charset="0"/>
                                </a:rPr>
                              </m:ctrlPr>
                            </m:sSupPr>
                            <m:e>
                              <m:r>
                                <a:rPr lang="en-US" altLang="ko-KR" b="0" i="1" smtClean="0">
                                  <a:latin typeface="Cambria Math"/>
                                </a:rPr>
                                <m:t>𝑑</m:t>
                              </m:r>
                            </m:e>
                            <m:sup>
                              <m:r>
                                <a:rPr lang="en-US" altLang="ko-KR" b="0" i="1" smtClean="0">
                                  <a:latin typeface="Cambria Math"/>
                                </a:rPr>
                                <m:t>2</m:t>
                              </m:r>
                            </m:sup>
                          </m:sSup>
                          <m:r>
                            <a:rPr lang="en-US" altLang="ko-KR" b="0" i="1" smtClean="0">
                              <a:latin typeface="Cambria Math"/>
                            </a:rPr>
                            <m:t>𝑥</m:t>
                          </m:r>
                        </m:num>
                        <m:den>
                          <m:r>
                            <a:rPr lang="en-US" altLang="ko-KR" b="0" i="1" smtClean="0">
                              <a:latin typeface="Cambria Math"/>
                            </a:rPr>
                            <m:t>𝑑</m:t>
                          </m:r>
                          <m:sSup>
                            <m:sSupPr>
                              <m:ctrlPr>
                                <a:rPr lang="en-US" altLang="ko-KR" b="0" i="1" smtClean="0">
                                  <a:latin typeface="Cambria Math" panose="02040503050406030204" pitchFamily="18" charset="0"/>
                                </a:rPr>
                              </m:ctrlPr>
                            </m:sSupPr>
                            <m:e>
                              <m:r>
                                <a:rPr lang="en-US" altLang="ko-KR" b="0" i="1" smtClean="0">
                                  <a:latin typeface="Cambria Math"/>
                                </a:rPr>
                                <m:t>𝑡</m:t>
                              </m:r>
                            </m:e>
                            <m:sup>
                              <m:r>
                                <a:rPr lang="en-US" altLang="ko-KR" b="0" i="1" smtClean="0">
                                  <a:latin typeface="Cambria Math"/>
                                </a:rPr>
                                <m:t>2</m:t>
                              </m:r>
                            </m:sup>
                          </m:sSup>
                        </m:den>
                      </m:f>
                      <m:r>
                        <a:rPr lang="en-US" altLang="ko-KR" i="1" smtClean="0">
                          <a:latin typeface="Cambria Math"/>
                        </a:rPr>
                        <m:t>=</m:t>
                      </m:r>
                      <m:f>
                        <m:fPr>
                          <m:ctrlPr>
                            <a:rPr lang="en-US" altLang="ko-KR" i="1">
                              <a:latin typeface="Cambria Math" panose="02040503050406030204" pitchFamily="18" charset="0"/>
                            </a:rPr>
                          </m:ctrlPr>
                        </m:fPr>
                        <m:num>
                          <m:r>
                            <a:rPr lang="en-US" altLang="ko-KR" b="0" i="1" smtClean="0">
                              <a:latin typeface="Cambria Math"/>
                            </a:rPr>
                            <m:t>𝐹</m:t>
                          </m:r>
                        </m:num>
                        <m:den>
                          <m:r>
                            <a:rPr lang="en-US" altLang="ko-KR" b="0" i="1" smtClean="0">
                              <a:latin typeface="Cambria Math"/>
                            </a:rPr>
                            <m:t>𝑚</m:t>
                          </m:r>
                        </m:den>
                      </m:f>
                    </m:oMath>
                  </m:oMathPara>
                </a14:m>
                <a:endParaRPr lang="ko-KR" alt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5190028" y="2548335"/>
                <a:ext cx="1157496" cy="648126"/>
              </a:xfrm>
              <a:prstGeom prst="rect">
                <a:avLst/>
              </a:prstGeom>
              <a:blipFill rotWithShape="0">
                <a:blip r:embed="rId5"/>
                <a:stretch>
                  <a:fillRect/>
                </a:stretch>
              </a:blipFill>
            </p:spPr>
            <p:txBody>
              <a:bodyPr/>
              <a:lstStyle/>
              <a:p>
                <a:r>
                  <a:rPr lang="ko-KR" altLang="en-US">
                    <a:noFill/>
                  </a:rPr>
                  <a:t> </a:t>
                </a:r>
              </a:p>
            </p:txBody>
          </p:sp>
        </mc:Fallback>
      </mc:AlternateContent>
      <p:sp>
        <p:nvSpPr>
          <p:cNvPr id="18" name="직사각형 17"/>
          <p:cNvSpPr/>
          <p:nvPr/>
        </p:nvSpPr>
        <p:spPr>
          <a:xfrm>
            <a:off x="2105992" y="1761234"/>
            <a:ext cx="513282" cy="369332"/>
          </a:xfrm>
          <a:prstGeom prst="rect">
            <a:avLst/>
          </a:prstGeom>
        </p:spPr>
        <p:txBody>
          <a:bodyPr wrap="none">
            <a:spAutoFit/>
          </a:bodyPr>
          <a:lstStyle/>
          <a:p>
            <a:r>
              <a:rPr lang="en-US" altLang="ko-KR" dirty="0"/>
              <a:t>x(t)</a:t>
            </a:r>
            <a:endParaRPr lang="ko-KR" altLang="en-US" dirty="0"/>
          </a:p>
        </p:txBody>
      </p:sp>
      <p:sp>
        <p:nvSpPr>
          <p:cNvPr id="19" name="직사각형 18"/>
          <p:cNvSpPr/>
          <p:nvPr/>
        </p:nvSpPr>
        <p:spPr>
          <a:xfrm>
            <a:off x="73102" y="778869"/>
            <a:ext cx="1428596" cy="923330"/>
          </a:xfrm>
          <a:prstGeom prst="rect">
            <a:avLst/>
          </a:prstGeom>
        </p:spPr>
        <p:txBody>
          <a:bodyPr wrap="none">
            <a:spAutoFit/>
          </a:bodyPr>
          <a:lstStyle/>
          <a:p>
            <a:pPr algn="ctr"/>
            <a:r>
              <a:rPr lang="ko-KR" altLang="en-US" b="1" dirty="0">
                <a:solidFill>
                  <a:srgbClr val="0070C0"/>
                </a:solidFill>
              </a:rPr>
              <a:t>고전역학</a:t>
            </a:r>
            <a:r>
              <a:rPr lang="en-US" altLang="ko-KR" b="1" dirty="0">
                <a:solidFill>
                  <a:srgbClr val="0070C0"/>
                </a:solidFill>
              </a:rPr>
              <a:t>:</a:t>
            </a:r>
          </a:p>
          <a:p>
            <a:pPr algn="ctr"/>
            <a:r>
              <a:rPr lang="en-US" altLang="ko-KR" b="1" dirty="0">
                <a:solidFill>
                  <a:srgbClr val="0070C0"/>
                </a:solidFill>
              </a:rPr>
              <a:t>Classical</a:t>
            </a:r>
          </a:p>
          <a:p>
            <a:pPr algn="ctr"/>
            <a:r>
              <a:rPr lang="en-US" altLang="ko-KR" b="1" dirty="0">
                <a:solidFill>
                  <a:srgbClr val="0070C0"/>
                </a:solidFill>
              </a:rPr>
              <a:t>Mechanics </a:t>
            </a:r>
            <a:endParaRPr lang="ko-KR" altLang="en-US" b="1" dirty="0">
              <a:solidFill>
                <a:srgbClr val="0070C0"/>
              </a:solidFill>
            </a:endParaRPr>
          </a:p>
        </p:txBody>
      </p:sp>
      <p:sp>
        <p:nvSpPr>
          <p:cNvPr id="20" name="직사각형 19"/>
          <p:cNvSpPr/>
          <p:nvPr/>
        </p:nvSpPr>
        <p:spPr>
          <a:xfrm>
            <a:off x="61309" y="3180670"/>
            <a:ext cx="1428596" cy="923330"/>
          </a:xfrm>
          <a:prstGeom prst="rect">
            <a:avLst/>
          </a:prstGeom>
        </p:spPr>
        <p:txBody>
          <a:bodyPr wrap="none">
            <a:spAutoFit/>
          </a:bodyPr>
          <a:lstStyle/>
          <a:p>
            <a:pPr algn="ctr"/>
            <a:r>
              <a:rPr lang="ko-KR" altLang="en-US" b="1" dirty="0">
                <a:solidFill>
                  <a:srgbClr val="0070C0"/>
                </a:solidFill>
              </a:rPr>
              <a:t>양자역학</a:t>
            </a:r>
            <a:r>
              <a:rPr lang="en-US" altLang="ko-KR" b="1" dirty="0">
                <a:solidFill>
                  <a:srgbClr val="0070C0"/>
                </a:solidFill>
              </a:rPr>
              <a:t>:</a:t>
            </a:r>
          </a:p>
          <a:p>
            <a:pPr algn="ctr"/>
            <a:r>
              <a:rPr lang="en-US" altLang="ko-KR" b="1" dirty="0">
                <a:solidFill>
                  <a:srgbClr val="0070C0"/>
                </a:solidFill>
              </a:rPr>
              <a:t>Quantum</a:t>
            </a:r>
          </a:p>
          <a:p>
            <a:pPr algn="ctr"/>
            <a:r>
              <a:rPr lang="en-US" altLang="ko-KR" b="1" dirty="0">
                <a:solidFill>
                  <a:srgbClr val="0070C0"/>
                </a:solidFill>
              </a:rPr>
              <a:t>Mechanics </a:t>
            </a:r>
            <a:endParaRPr lang="ko-KR" altLang="en-US" b="1" dirty="0">
              <a:solidFill>
                <a:srgbClr val="0070C0"/>
              </a:solidFill>
            </a:endParaRPr>
          </a:p>
        </p:txBody>
      </p:sp>
    </p:spTree>
    <p:extLst>
      <p:ext uri="{BB962C8B-B14F-4D97-AF65-F5344CB8AC3E}">
        <p14:creationId xmlns:p14="http://schemas.microsoft.com/office/powerpoint/2010/main" val="37958940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0" y="0"/>
            <a:ext cx="9110390" cy="848108"/>
          </a:xfrm>
        </p:spPr>
        <p:txBody>
          <a:bodyPr>
            <a:noAutofit/>
          </a:bodyPr>
          <a:lstStyle/>
          <a:p>
            <a:r>
              <a:rPr lang="en-US" altLang="ko-KR" sz="3200" dirty="0"/>
              <a:t>The way the electron exists in atom</a:t>
            </a:r>
            <a:br>
              <a:rPr lang="en-US" altLang="ko-KR" sz="3200" dirty="0"/>
            </a:br>
            <a:r>
              <a:rPr lang="ko-KR" altLang="en-US" sz="3200" dirty="0"/>
              <a:t>전자가 원자 안에 존재하는 방식</a:t>
            </a:r>
          </a:p>
        </p:txBody>
      </p:sp>
      <p:pic>
        <p:nvPicPr>
          <p:cNvPr id="14" name="Picture 2" descr="http://www.ndt-ed.org/EducationResources/HighSchool/Electricity/Graphics/ato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0120" y="2103779"/>
            <a:ext cx="2421099" cy="237626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natickhighwebdesign.com/tyler/images/scrodingerato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1853378"/>
            <a:ext cx="2456681" cy="2768260"/>
          </a:xfrm>
          <a:prstGeom prst="rect">
            <a:avLst/>
          </a:prstGeom>
          <a:noFill/>
          <a:extLst>
            <a:ext uri="{909E8E84-426E-40DD-AFC4-6F175D3DCCD1}">
              <a14:hiddenFill xmlns:a14="http://schemas.microsoft.com/office/drawing/2010/main">
                <a:solidFill>
                  <a:srgbClr val="FFFFFF"/>
                </a:solidFill>
              </a14:hiddenFill>
            </a:ext>
          </a:extLst>
        </p:spPr>
      </p:pic>
      <p:sp>
        <p:nvSpPr>
          <p:cNvPr id="20" name="직사각형 19"/>
          <p:cNvSpPr/>
          <p:nvPr/>
        </p:nvSpPr>
        <p:spPr>
          <a:xfrm>
            <a:off x="867201" y="1489164"/>
            <a:ext cx="2274982" cy="923330"/>
          </a:xfrm>
          <a:prstGeom prst="rect">
            <a:avLst/>
          </a:prstGeom>
        </p:spPr>
        <p:txBody>
          <a:bodyPr wrap="none">
            <a:spAutoFit/>
          </a:bodyPr>
          <a:lstStyle/>
          <a:p>
            <a:r>
              <a:rPr lang="en-US" altLang="ko-KR" dirty="0"/>
              <a:t>Classical mechanics</a:t>
            </a:r>
          </a:p>
          <a:p>
            <a:r>
              <a:rPr lang="ko-KR" altLang="en-US" dirty="0"/>
              <a:t>고전역학</a:t>
            </a:r>
            <a:r>
              <a:rPr lang="en-US" altLang="ko-KR" dirty="0"/>
              <a:t>: </a:t>
            </a:r>
          </a:p>
          <a:p>
            <a:pPr algn="ctr"/>
            <a:endParaRPr lang="ko-KR" altLang="en-US" dirty="0"/>
          </a:p>
        </p:txBody>
      </p:sp>
      <p:sp>
        <p:nvSpPr>
          <p:cNvPr id="21" name="직사각형 20"/>
          <p:cNvSpPr/>
          <p:nvPr/>
        </p:nvSpPr>
        <p:spPr>
          <a:xfrm>
            <a:off x="4555195" y="1384370"/>
            <a:ext cx="2300630" cy="923330"/>
          </a:xfrm>
          <a:prstGeom prst="rect">
            <a:avLst/>
          </a:prstGeom>
        </p:spPr>
        <p:txBody>
          <a:bodyPr wrap="none">
            <a:spAutoFit/>
          </a:bodyPr>
          <a:lstStyle/>
          <a:p>
            <a:r>
              <a:rPr lang="en-US" altLang="ko-KR" dirty="0"/>
              <a:t>Quantum mechanics</a:t>
            </a:r>
          </a:p>
          <a:p>
            <a:r>
              <a:rPr lang="ko-KR" altLang="en-US" dirty="0"/>
              <a:t>양자역학</a:t>
            </a:r>
            <a:r>
              <a:rPr lang="en-US" altLang="ko-KR" dirty="0"/>
              <a:t>:</a:t>
            </a:r>
          </a:p>
          <a:p>
            <a:pPr algn="ctr"/>
            <a:endParaRPr lang="en-US" altLang="ko-KR" dirty="0"/>
          </a:p>
        </p:txBody>
      </p:sp>
      <p:sp>
        <p:nvSpPr>
          <p:cNvPr id="3" name="직사각형 2">
            <a:hlinkClick r:id="rId4"/>
          </p:cNvPr>
          <p:cNvSpPr/>
          <p:nvPr/>
        </p:nvSpPr>
        <p:spPr>
          <a:xfrm>
            <a:off x="6230462" y="4406849"/>
            <a:ext cx="2925666" cy="338554"/>
          </a:xfrm>
          <a:prstGeom prst="rect">
            <a:avLst/>
          </a:prstGeom>
        </p:spPr>
        <p:txBody>
          <a:bodyPr wrap="square">
            <a:spAutoFit/>
          </a:bodyPr>
          <a:lstStyle/>
          <a:p>
            <a:r>
              <a:rPr lang="en-US" altLang="ko-KR" sz="1600" dirty="0"/>
              <a:t>http://falstad.com/qmatom/</a:t>
            </a:r>
            <a:endParaRPr lang="ko-KR" altLang="en-US" sz="1600" dirty="0"/>
          </a:p>
        </p:txBody>
      </p:sp>
      <p:sp>
        <p:nvSpPr>
          <p:cNvPr id="4" name="직사각형 3"/>
          <p:cNvSpPr/>
          <p:nvPr/>
        </p:nvSpPr>
        <p:spPr>
          <a:xfrm>
            <a:off x="223008" y="5186447"/>
            <a:ext cx="4517583" cy="923330"/>
          </a:xfrm>
          <a:prstGeom prst="rect">
            <a:avLst/>
          </a:prstGeom>
        </p:spPr>
        <p:txBody>
          <a:bodyPr wrap="none">
            <a:spAutoFit/>
          </a:bodyPr>
          <a:lstStyle/>
          <a:p>
            <a:r>
              <a:rPr lang="ko-KR" altLang="en-US" dirty="0"/>
              <a:t>각 전자의 위치와 속도를 알 수 있다</a:t>
            </a:r>
            <a:r>
              <a:rPr lang="en-US" altLang="ko-KR" dirty="0"/>
              <a:t>.</a:t>
            </a:r>
          </a:p>
          <a:p>
            <a:r>
              <a:rPr lang="ko-KR" altLang="en-US" dirty="0"/>
              <a:t>전자는 무한히 다양한 방식으로 머무를 수</a:t>
            </a:r>
            <a:endParaRPr lang="en-US" altLang="ko-KR" dirty="0"/>
          </a:p>
          <a:p>
            <a:r>
              <a:rPr lang="ko-KR" altLang="en-US" dirty="0"/>
              <a:t>있다</a:t>
            </a:r>
            <a:r>
              <a:rPr lang="en-US" altLang="ko-KR" dirty="0"/>
              <a:t>.</a:t>
            </a:r>
            <a:endParaRPr lang="ko-KR" altLang="en-US" dirty="0"/>
          </a:p>
        </p:txBody>
      </p:sp>
      <p:sp>
        <p:nvSpPr>
          <p:cNvPr id="5" name="직사각형 4"/>
          <p:cNvSpPr/>
          <p:nvPr/>
        </p:nvSpPr>
        <p:spPr>
          <a:xfrm>
            <a:off x="4600503" y="4742337"/>
            <a:ext cx="4270721" cy="923330"/>
          </a:xfrm>
          <a:prstGeom prst="rect">
            <a:avLst/>
          </a:prstGeom>
        </p:spPr>
        <p:txBody>
          <a:bodyPr wrap="none">
            <a:spAutoFit/>
          </a:bodyPr>
          <a:lstStyle/>
          <a:p>
            <a:r>
              <a:rPr lang="ko-KR" altLang="en-US" dirty="0"/>
              <a:t>각 전자의 확률 분포 함수를 알 수 있다</a:t>
            </a:r>
            <a:r>
              <a:rPr lang="en-US" altLang="ko-KR" dirty="0"/>
              <a:t>.</a:t>
            </a:r>
          </a:p>
          <a:p>
            <a:r>
              <a:rPr lang="ko-KR" altLang="en-US" dirty="0"/>
              <a:t>전자가 존재할 수 있는 방식</a:t>
            </a:r>
            <a:r>
              <a:rPr lang="en-US" altLang="ko-KR" dirty="0"/>
              <a:t>(</a:t>
            </a:r>
            <a:r>
              <a:rPr lang="ko-KR" altLang="en-US" dirty="0"/>
              <a:t>궤도</a:t>
            </a:r>
            <a:r>
              <a:rPr lang="en-US" altLang="ko-KR" dirty="0"/>
              <a:t>)</a:t>
            </a:r>
            <a:r>
              <a:rPr lang="ko-KR" altLang="en-US" dirty="0"/>
              <a:t>이 </a:t>
            </a:r>
            <a:endParaRPr lang="en-US" altLang="ko-KR" dirty="0"/>
          </a:p>
          <a:p>
            <a:r>
              <a:rPr lang="ko-KR" altLang="en-US" dirty="0"/>
              <a:t>몇 가지로 한정된다</a:t>
            </a:r>
            <a:r>
              <a:rPr lang="en-US" altLang="ko-KR" dirty="0"/>
              <a:t>.</a:t>
            </a:r>
            <a:endParaRPr lang="ko-KR" altLang="en-US" dirty="0"/>
          </a:p>
        </p:txBody>
      </p:sp>
      <p:sp>
        <p:nvSpPr>
          <p:cNvPr id="12" name="직사각형 11"/>
          <p:cNvSpPr/>
          <p:nvPr/>
        </p:nvSpPr>
        <p:spPr>
          <a:xfrm>
            <a:off x="197094" y="4261707"/>
            <a:ext cx="4543497" cy="923330"/>
          </a:xfrm>
          <a:prstGeom prst="rect">
            <a:avLst/>
          </a:prstGeom>
        </p:spPr>
        <p:txBody>
          <a:bodyPr wrap="square">
            <a:spAutoFit/>
          </a:bodyPr>
          <a:lstStyle/>
          <a:p>
            <a:r>
              <a:rPr lang="en-US" altLang="ko-KR" dirty="0"/>
              <a:t>Possible to know the position and velocity of electrons.</a:t>
            </a:r>
          </a:p>
          <a:p>
            <a:r>
              <a:rPr lang="en-US" altLang="ko-KR" dirty="0"/>
              <a:t>Electrons can stay with infinite ways.</a:t>
            </a:r>
            <a:endParaRPr lang="ko-KR" altLang="en-US" dirty="0"/>
          </a:p>
        </p:txBody>
      </p:sp>
      <p:sp>
        <p:nvSpPr>
          <p:cNvPr id="13" name="직사각형 12"/>
          <p:cNvSpPr/>
          <p:nvPr/>
        </p:nvSpPr>
        <p:spPr>
          <a:xfrm>
            <a:off x="4600503" y="5612914"/>
            <a:ext cx="4543497" cy="1200329"/>
          </a:xfrm>
          <a:prstGeom prst="rect">
            <a:avLst/>
          </a:prstGeom>
          <a:solidFill>
            <a:schemeClr val="bg1"/>
          </a:solidFill>
        </p:spPr>
        <p:txBody>
          <a:bodyPr wrap="square">
            <a:spAutoFit/>
          </a:bodyPr>
          <a:lstStyle/>
          <a:p>
            <a:r>
              <a:rPr lang="en-US" altLang="ko-KR" dirty="0"/>
              <a:t>Possible to know the probability distribution function of electrons.</a:t>
            </a:r>
          </a:p>
          <a:p>
            <a:r>
              <a:rPr lang="en-US" altLang="ko-KR" dirty="0"/>
              <a:t>The ways electron exist are limited with several cases.</a:t>
            </a:r>
            <a:endParaRPr lang="ko-KR" altLang="en-US" dirty="0"/>
          </a:p>
        </p:txBody>
      </p:sp>
    </p:spTree>
    <p:extLst>
      <p:ext uri="{BB962C8B-B14F-4D97-AF65-F5344CB8AC3E}">
        <p14:creationId xmlns:p14="http://schemas.microsoft.com/office/powerpoint/2010/main" val="3777075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07"/>
          <p:cNvGrpSpPr/>
          <p:nvPr/>
        </p:nvGrpSpPr>
        <p:grpSpPr>
          <a:xfrm>
            <a:off x="2393952" y="5788599"/>
            <a:ext cx="4572031" cy="640797"/>
            <a:chOff x="3071803" y="5357826"/>
            <a:chExt cx="3214709" cy="640797"/>
          </a:xfrm>
          <a:solidFill>
            <a:schemeClr val="bg1"/>
          </a:solidFill>
        </p:grpSpPr>
        <p:cxnSp>
          <p:nvCxnSpPr>
            <p:cNvPr id="109" name="직선 화살표 연결선 108"/>
            <p:cNvCxnSpPr/>
            <p:nvPr/>
          </p:nvCxnSpPr>
          <p:spPr>
            <a:xfrm>
              <a:off x="5286380" y="5572140"/>
              <a:ext cx="1000132" cy="1588"/>
            </a:xfrm>
            <a:prstGeom prst="straightConnector1">
              <a:avLst/>
            </a:prstGeom>
            <a:grpFill/>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0" name="직선 화살표 연결선 109"/>
            <p:cNvCxnSpPr/>
            <p:nvPr/>
          </p:nvCxnSpPr>
          <p:spPr>
            <a:xfrm rot="10800000" flipV="1">
              <a:off x="3071803" y="5572140"/>
              <a:ext cx="928694" cy="1588"/>
            </a:xfrm>
            <a:prstGeom prst="straightConnector1">
              <a:avLst/>
            </a:prstGeom>
            <a:grpFill/>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a:off x="4000496" y="5629291"/>
              <a:ext cx="1285883" cy="369332"/>
            </a:xfrm>
            <a:prstGeom prst="rect">
              <a:avLst/>
            </a:prstGeom>
            <a:grpFill/>
          </p:spPr>
          <p:txBody>
            <a:bodyPr wrap="square" rtlCol="0">
              <a:spAutoFit/>
            </a:bodyPr>
            <a:lstStyle/>
            <a:p>
              <a:pPr algn="ctr"/>
              <a:r>
                <a:rPr lang="en-US" altLang="ko-KR" dirty="0"/>
                <a:t>(1 m)</a:t>
              </a:r>
              <a:endParaRPr lang="ko-KR" altLang="en-US" dirty="0"/>
            </a:p>
          </p:txBody>
        </p:sp>
        <p:sp>
          <p:nvSpPr>
            <p:cNvPr id="112" name="TextBox 111"/>
            <p:cNvSpPr txBox="1"/>
            <p:nvPr/>
          </p:nvSpPr>
          <p:spPr>
            <a:xfrm>
              <a:off x="4000496" y="5357826"/>
              <a:ext cx="1285884" cy="369332"/>
            </a:xfrm>
            <a:prstGeom prst="rect">
              <a:avLst/>
            </a:prstGeom>
            <a:grpFill/>
          </p:spPr>
          <p:txBody>
            <a:bodyPr wrap="square" rtlCol="0">
              <a:spAutoFit/>
            </a:bodyPr>
            <a:lstStyle/>
            <a:p>
              <a:pPr algn="ctr"/>
              <a:r>
                <a:rPr lang="en-US" altLang="ko-KR" dirty="0"/>
                <a:t>10</a:t>
              </a:r>
              <a:r>
                <a:rPr lang="en-US" altLang="ko-KR" baseline="30000" dirty="0"/>
                <a:t>-0</a:t>
              </a:r>
              <a:r>
                <a:rPr lang="en-US" altLang="ko-KR" dirty="0"/>
                <a:t> m</a:t>
              </a:r>
              <a:endParaRPr lang="ko-KR" altLang="en-US" dirty="0"/>
            </a:p>
          </p:txBody>
        </p:sp>
      </p:grpSp>
      <p:grpSp>
        <p:nvGrpSpPr>
          <p:cNvPr id="3" name="그룹 82"/>
          <p:cNvGrpSpPr/>
          <p:nvPr/>
        </p:nvGrpSpPr>
        <p:grpSpPr>
          <a:xfrm>
            <a:off x="2393952" y="5788599"/>
            <a:ext cx="4572031" cy="640797"/>
            <a:chOff x="3071803" y="5357826"/>
            <a:chExt cx="3214709" cy="640797"/>
          </a:xfrm>
          <a:solidFill>
            <a:schemeClr val="bg1"/>
          </a:solidFill>
        </p:grpSpPr>
        <p:cxnSp>
          <p:nvCxnSpPr>
            <p:cNvPr id="84" name="직선 화살표 연결선 83"/>
            <p:cNvCxnSpPr/>
            <p:nvPr/>
          </p:nvCxnSpPr>
          <p:spPr>
            <a:xfrm>
              <a:off x="5286380" y="5572140"/>
              <a:ext cx="1000132" cy="1588"/>
            </a:xfrm>
            <a:prstGeom prst="straightConnector1">
              <a:avLst/>
            </a:prstGeom>
            <a:grpFill/>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5" name="직선 화살표 연결선 84"/>
            <p:cNvCxnSpPr/>
            <p:nvPr/>
          </p:nvCxnSpPr>
          <p:spPr>
            <a:xfrm rot="10800000" flipV="1">
              <a:off x="3071803" y="5572140"/>
              <a:ext cx="928694" cy="1588"/>
            </a:xfrm>
            <a:prstGeom prst="straightConnector1">
              <a:avLst/>
            </a:prstGeom>
            <a:grpFill/>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4000496" y="5629291"/>
              <a:ext cx="1285883" cy="369332"/>
            </a:xfrm>
            <a:prstGeom prst="rect">
              <a:avLst/>
            </a:prstGeom>
            <a:grpFill/>
          </p:spPr>
          <p:txBody>
            <a:bodyPr wrap="square" rtlCol="0">
              <a:spAutoFit/>
            </a:bodyPr>
            <a:lstStyle/>
            <a:p>
              <a:pPr algn="ctr"/>
              <a:endParaRPr lang="ko-KR" altLang="en-US" dirty="0"/>
            </a:p>
          </p:txBody>
        </p:sp>
        <p:sp>
          <p:nvSpPr>
            <p:cNvPr id="87" name="TextBox 86"/>
            <p:cNvSpPr txBox="1"/>
            <p:nvPr/>
          </p:nvSpPr>
          <p:spPr>
            <a:xfrm>
              <a:off x="4000496" y="5357826"/>
              <a:ext cx="1285884" cy="369332"/>
            </a:xfrm>
            <a:prstGeom prst="rect">
              <a:avLst/>
            </a:prstGeom>
            <a:grpFill/>
          </p:spPr>
          <p:txBody>
            <a:bodyPr wrap="square" rtlCol="0">
              <a:spAutoFit/>
            </a:bodyPr>
            <a:lstStyle/>
            <a:p>
              <a:pPr algn="ctr"/>
              <a:r>
                <a:rPr lang="en-US" altLang="ko-KR" dirty="0"/>
                <a:t>10</a:t>
              </a:r>
              <a:r>
                <a:rPr lang="en-US" altLang="ko-KR" baseline="30000" dirty="0"/>
                <a:t>-1</a:t>
              </a:r>
              <a:r>
                <a:rPr lang="en-US" altLang="ko-KR" dirty="0"/>
                <a:t> m</a:t>
              </a:r>
              <a:endParaRPr lang="ko-KR" altLang="en-US" dirty="0"/>
            </a:p>
          </p:txBody>
        </p:sp>
      </p:grpSp>
      <p:grpSp>
        <p:nvGrpSpPr>
          <p:cNvPr id="4" name="그룹 97"/>
          <p:cNvGrpSpPr/>
          <p:nvPr/>
        </p:nvGrpSpPr>
        <p:grpSpPr>
          <a:xfrm>
            <a:off x="2393952" y="5788599"/>
            <a:ext cx="4572031" cy="640797"/>
            <a:chOff x="3071803" y="5357826"/>
            <a:chExt cx="3214709" cy="640797"/>
          </a:xfrm>
          <a:solidFill>
            <a:schemeClr val="bg1"/>
          </a:solidFill>
        </p:grpSpPr>
        <p:cxnSp>
          <p:nvCxnSpPr>
            <p:cNvPr id="99" name="직선 화살표 연결선 98"/>
            <p:cNvCxnSpPr/>
            <p:nvPr/>
          </p:nvCxnSpPr>
          <p:spPr>
            <a:xfrm>
              <a:off x="5286380" y="5572140"/>
              <a:ext cx="1000132" cy="1588"/>
            </a:xfrm>
            <a:prstGeom prst="straightConnector1">
              <a:avLst/>
            </a:prstGeom>
            <a:grpFill/>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0" name="직선 화살표 연결선 99"/>
            <p:cNvCxnSpPr/>
            <p:nvPr/>
          </p:nvCxnSpPr>
          <p:spPr>
            <a:xfrm rot="10800000" flipV="1">
              <a:off x="3071803" y="5572140"/>
              <a:ext cx="928694" cy="1588"/>
            </a:xfrm>
            <a:prstGeom prst="straightConnector1">
              <a:avLst/>
            </a:prstGeom>
            <a:grpFill/>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4000496" y="5629291"/>
              <a:ext cx="1285883" cy="369332"/>
            </a:xfrm>
            <a:prstGeom prst="rect">
              <a:avLst/>
            </a:prstGeom>
            <a:grpFill/>
          </p:spPr>
          <p:txBody>
            <a:bodyPr wrap="square" rtlCol="0">
              <a:spAutoFit/>
            </a:bodyPr>
            <a:lstStyle/>
            <a:p>
              <a:pPr algn="ctr"/>
              <a:r>
                <a:rPr lang="en-US" altLang="ko-KR" dirty="0"/>
                <a:t>(1 cm)</a:t>
              </a:r>
              <a:endParaRPr lang="ko-KR" altLang="en-US" dirty="0"/>
            </a:p>
          </p:txBody>
        </p:sp>
        <p:sp>
          <p:nvSpPr>
            <p:cNvPr id="102" name="TextBox 101"/>
            <p:cNvSpPr txBox="1"/>
            <p:nvPr/>
          </p:nvSpPr>
          <p:spPr>
            <a:xfrm>
              <a:off x="4000496" y="5357826"/>
              <a:ext cx="1285884" cy="369332"/>
            </a:xfrm>
            <a:prstGeom prst="rect">
              <a:avLst/>
            </a:prstGeom>
            <a:grpFill/>
          </p:spPr>
          <p:txBody>
            <a:bodyPr wrap="square" rtlCol="0">
              <a:spAutoFit/>
            </a:bodyPr>
            <a:lstStyle/>
            <a:p>
              <a:pPr algn="ctr"/>
              <a:r>
                <a:rPr lang="en-US" altLang="ko-KR" dirty="0"/>
                <a:t>10</a:t>
              </a:r>
              <a:r>
                <a:rPr lang="en-US" altLang="ko-KR" baseline="30000" dirty="0"/>
                <a:t>-2</a:t>
              </a:r>
              <a:r>
                <a:rPr lang="en-US" altLang="ko-KR" dirty="0"/>
                <a:t> m</a:t>
              </a:r>
              <a:endParaRPr lang="ko-KR" altLang="en-US" dirty="0"/>
            </a:p>
          </p:txBody>
        </p:sp>
      </p:grpSp>
      <p:grpSp>
        <p:nvGrpSpPr>
          <p:cNvPr id="5" name="그룹 92"/>
          <p:cNvGrpSpPr/>
          <p:nvPr/>
        </p:nvGrpSpPr>
        <p:grpSpPr>
          <a:xfrm>
            <a:off x="2393952" y="5788599"/>
            <a:ext cx="4572031" cy="640797"/>
            <a:chOff x="3071803" y="5357826"/>
            <a:chExt cx="3214709" cy="640797"/>
          </a:xfrm>
          <a:solidFill>
            <a:schemeClr val="bg1"/>
          </a:solidFill>
        </p:grpSpPr>
        <p:cxnSp>
          <p:nvCxnSpPr>
            <p:cNvPr id="94" name="직선 화살표 연결선 93"/>
            <p:cNvCxnSpPr/>
            <p:nvPr/>
          </p:nvCxnSpPr>
          <p:spPr>
            <a:xfrm>
              <a:off x="5286380" y="5572140"/>
              <a:ext cx="1000132" cy="1588"/>
            </a:xfrm>
            <a:prstGeom prst="straightConnector1">
              <a:avLst/>
            </a:prstGeom>
            <a:grpFill/>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5" name="직선 화살표 연결선 94"/>
            <p:cNvCxnSpPr/>
            <p:nvPr/>
          </p:nvCxnSpPr>
          <p:spPr>
            <a:xfrm rot="10800000" flipV="1">
              <a:off x="3071803" y="5572140"/>
              <a:ext cx="928694" cy="1588"/>
            </a:xfrm>
            <a:prstGeom prst="straightConnector1">
              <a:avLst/>
            </a:prstGeom>
            <a:grpFill/>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4000496" y="5629291"/>
              <a:ext cx="1285883" cy="369332"/>
            </a:xfrm>
            <a:prstGeom prst="rect">
              <a:avLst/>
            </a:prstGeom>
            <a:grpFill/>
          </p:spPr>
          <p:txBody>
            <a:bodyPr wrap="square" rtlCol="0">
              <a:spAutoFit/>
            </a:bodyPr>
            <a:lstStyle/>
            <a:p>
              <a:pPr algn="ctr"/>
              <a:r>
                <a:rPr lang="en-US" altLang="ko-KR" dirty="0"/>
                <a:t>(1 mm)</a:t>
              </a:r>
              <a:endParaRPr lang="ko-KR" altLang="en-US" dirty="0"/>
            </a:p>
          </p:txBody>
        </p:sp>
        <p:sp>
          <p:nvSpPr>
            <p:cNvPr id="97" name="TextBox 96"/>
            <p:cNvSpPr txBox="1"/>
            <p:nvPr/>
          </p:nvSpPr>
          <p:spPr>
            <a:xfrm>
              <a:off x="4000496" y="5357826"/>
              <a:ext cx="1285884" cy="369332"/>
            </a:xfrm>
            <a:prstGeom prst="rect">
              <a:avLst/>
            </a:prstGeom>
            <a:grpFill/>
          </p:spPr>
          <p:txBody>
            <a:bodyPr wrap="square" rtlCol="0">
              <a:spAutoFit/>
            </a:bodyPr>
            <a:lstStyle/>
            <a:p>
              <a:pPr algn="ctr"/>
              <a:r>
                <a:rPr lang="en-US" altLang="ko-KR" dirty="0"/>
                <a:t>10</a:t>
              </a:r>
              <a:r>
                <a:rPr lang="en-US" altLang="ko-KR" baseline="30000" dirty="0"/>
                <a:t>-3</a:t>
              </a:r>
              <a:r>
                <a:rPr lang="en-US" altLang="ko-KR" dirty="0"/>
                <a:t> m</a:t>
              </a:r>
              <a:endParaRPr lang="ko-KR" altLang="en-US" dirty="0"/>
            </a:p>
          </p:txBody>
        </p:sp>
      </p:grpSp>
      <p:grpSp>
        <p:nvGrpSpPr>
          <p:cNvPr id="6" name="그룹 77"/>
          <p:cNvGrpSpPr/>
          <p:nvPr/>
        </p:nvGrpSpPr>
        <p:grpSpPr>
          <a:xfrm>
            <a:off x="2393952" y="5788599"/>
            <a:ext cx="4572031" cy="640797"/>
            <a:chOff x="3071803" y="5357826"/>
            <a:chExt cx="3214709" cy="640797"/>
          </a:xfrm>
          <a:solidFill>
            <a:schemeClr val="bg1"/>
          </a:solidFill>
        </p:grpSpPr>
        <p:cxnSp>
          <p:nvCxnSpPr>
            <p:cNvPr id="79" name="직선 화살표 연결선 78"/>
            <p:cNvCxnSpPr/>
            <p:nvPr/>
          </p:nvCxnSpPr>
          <p:spPr>
            <a:xfrm>
              <a:off x="5286380" y="5572140"/>
              <a:ext cx="1000132" cy="1588"/>
            </a:xfrm>
            <a:prstGeom prst="straightConnector1">
              <a:avLst/>
            </a:prstGeom>
            <a:grpFill/>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0" name="직선 화살표 연결선 79"/>
            <p:cNvCxnSpPr/>
            <p:nvPr/>
          </p:nvCxnSpPr>
          <p:spPr>
            <a:xfrm rot="10800000" flipV="1">
              <a:off x="3071803" y="5572140"/>
              <a:ext cx="928694" cy="1588"/>
            </a:xfrm>
            <a:prstGeom prst="straightConnector1">
              <a:avLst/>
            </a:prstGeom>
            <a:grpFill/>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4000496" y="5629291"/>
              <a:ext cx="1285883" cy="369332"/>
            </a:xfrm>
            <a:prstGeom prst="rect">
              <a:avLst/>
            </a:prstGeom>
            <a:grpFill/>
          </p:spPr>
          <p:txBody>
            <a:bodyPr wrap="square" rtlCol="0">
              <a:spAutoFit/>
            </a:bodyPr>
            <a:lstStyle/>
            <a:p>
              <a:pPr algn="ctr"/>
              <a:endParaRPr lang="ko-KR" altLang="en-US" dirty="0"/>
            </a:p>
          </p:txBody>
        </p:sp>
        <p:sp>
          <p:nvSpPr>
            <p:cNvPr id="82" name="TextBox 81"/>
            <p:cNvSpPr txBox="1"/>
            <p:nvPr/>
          </p:nvSpPr>
          <p:spPr>
            <a:xfrm>
              <a:off x="4000496" y="5357826"/>
              <a:ext cx="1285884" cy="369332"/>
            </a:xfrm>
            <a:prstGeom prst="rect">
              <a:avLst/>
            </a:prstGeom>
            <a:grpFill/>
          </p:spPr>
          <p:txBody>
            <a:bodyPr wrap="square" rtlCol="0">
              <a:spAutoFit/>
            </a:bodyPr>
            <a:lstStyle/>
            <a:p>
              <a:pPr algn="ctr"/>
              <a:r>
                <a:rPr lang="en-US" altLang="ko-KR" dirty="0"/>
                <a:t>10</a:t>
              </a:r>
              <a:r>
                <a:rPr lang="en-US" altLang="ko-KR" baseline="30000" dirty="0"/>
                <a:t>-4</a:t>
              </a:r>
              <a:r>
                <a:rPr lang="en-US" altLang="ko-KR" dirty="0"/>
                <a:t> m</a:t>
              </a:r>
              <a:endParaRPr lang="ko-KR" altLang="en-US" dirty="0"/>
            </a:p>
          </p:txBody>
        </p:sp>
      </p:grpSp>
      <p:grpSp>
        <p:nvGrpSpPr>
          <p:cNvPr id="7" name="그룹 72"/>
          <p:cNvGrpSpPr/>
          <p:nvPr/>
        </p:nvGrpSpPr>
        <p:grpSpPr>
          <a:xfrm>
            <a:off x="2393952" y="5788599"/>
            <a:ext cx="4572031" cy="640797"/>
            <a:chOff x="3071803" y="5357826"/>
            <a:chExt cx="3214709" cy="640797"/>
          </a:xfrm>
          <a:solidFill>
            <a:schemeClr val="bg1"/>
          </a:solidFill>
        </p:grpSpPr>
        <p:cxnSp>
          <p:nvCxnSpPr>
            <p:cNvPr id="74" name="직선 화살표 연결선 73"/>
            <p:cNvCxnSpPr/>
            <p:nvPr/>
          </p:nvCxnSpPr>
          <p:spPr>
            <a:xfrm>
              <a:off x="5286380" y="5572140"/>
              <a:ext cx="1000132" cy="1588"/>
            </a:xfrm>
            <a:prstGeom prst="straightConnector1">
              <a:avLst/>
            </a:prstGeom>
            <a:grpFill/>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5" name="직선 화살표 연결선 74"/>
            <p:cNvCxnSpPr/>
            <p:nvPr/>
          </p:nvCxnSpPr>
          <p:spPr>
            <a:xfrm rot="10800000" flipV="1">
              <a:off x="3071803" y="5572140"/>
              <a:ext cx="928694" cy="1588"/>
            </a:xfrm>
            <a:prstGeom prst="straightConnector1">
              <a:avLst/>
            </a:prstGeom>
            <a:grpFill/>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4000496" y="5629291"/>
              <a:ext cx="1285883" cy="369332"/>
            </a:xfrm>
            <a:prstGeom prst="rect">
              <a:avLst/>
            </a:prstGeom>
            <a:grpFill/>
          </p:spPr>
          <p:txBody>
            <a:bodyPr wrap="square" rtlCol="0">
              <a:spAutoFit/>
            </a:bodyPr>
            <a:lstStyle/>
            <a:p>
              <a:pPr algn="ctr"/>
              <a:endParaRPr lang="ko-KR" altLang="en-US" dirty="0"/>
            </a:p>
          </p:txBody>
        </p:sp>
        <p:sp>
          <p:nvSpPr>
            <p:cNvPr id="77" name="TextBox 76"/>
            <p:cNvSpPr txBox="1"/>
            <p:nvPr/>
          </p:nvSpPr>
          <p:spPr>
            <a:xfrm>
              <a:off x="4000496" y="5357826"/>
              <a:ext cx="1285884" cy="369332"/>
            </a:xfrm>
            <a:prstGeom prst="rect">
              <a:avLst/>
            </a:prstGeom>
            <a:grpFill/>
          </p:spPr>
          <p:txBody>
            <a:bodyPr wrap="square" rtlCol="0">
              <a:spAutoFit/>
            </a:bodyPr>
            <a:lstStyle/>
            <a:p>
              <a:pPr algn="ctr"/>
              <a:r>
                <a:rPr lang="en-US" altLang="ko-KR" dirty="0"/>
                <a:t>10</a:t>
              </a:r>
              <a:r>
                <a:rPr lang="en-US" altLang="ko-KR" baseline="30000" dirty="0"/>
                <a:t>-5</a:t>
              </a:r>
              <a:r>
                <a:rPr lang="en-US" altLang="ko-KR" dirty="0"/>
                <a:t> m</a:t>
              </a:r>
              <a:endParaRPr lang="ko-KR" altLang="en-US" dirty="0"/>
            </a:p>
          </p:txBody>
        </p:sp>
      </p:grpSp>
      <p:grpSp>
        <p:nvGrpSpPr>
          <p:cNvPr id="8" name="그룹 62"/>
          <p:cNvGrpSpPr/>
          <p:nvPr/>
        </p:nvGrpSpPr>
        <p:grpSpPr>
          <a:xfrm>
            <a:off x="2393952" y="5788599"/>
            <a:ext cx="4572031" cy="640797"/>
            <a:chOff x="3071803" y="5357826"/>
            <a:chExt cx="3214709" cy="640797"/>
          </a:xfrm>
          <a:solidFill>
            <a:schemeClr val="bg1"/>
          </a:solidFill>
        </p:grpSpPr>
        <p:cxnSp>
          <p:nvCxnSpPr>
            <p:cNvPr id="64" name="직선 화살표 연결선 63"/>
            <p:cNvCxnSpPr/>
            <p:nvPr/>
          </p:nvCxnSpPr>
          <p:spPr>
            <a:xfrm>
              <a:off x="5286380" y="5572140"/>
              <a:ext cx="1000132" cy="1588"/>
            </a:xfrm>
            <a:prstGeom prst="straightConnector1">
              <a:avLst/>
            </a:prstGeom>
            <a:grpFill/>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5" name="직선 화살표 연결선 64"/>
            <p:cNvCxnSpPr/>
            <p:nvPr/>
          </p:nvCxnSpPr>
          <p:spPr>
            <a:xfrm rot="10800000" flipV="1">
              <a:off x="3071803" y="5572140"/>
              <a:ext cx="928694" cy="1588"/>
            </a:xfrm>
            <a:prstGeom prst="straightConnector1">
              <a:avLst/>
            </a:prstGeom>
            <a:grpFill/>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4000496" y="5629291"/>
              <a:ext cx="1285883" cy="369332"/>
            </a:xfrm>
            <a:prstGeom prst="rect">
              <a:avLst/>
            </a:prstGeom>
            <a:grpFill/>
          </p:spPr>
          <p:txBody>
            <a:bodyPr wrap="square" rtlCol="0">
              <a:spAutoFit/>
            </a:bodyPr>
            <a:lstStyle/>
            <a:p>
              <a:pPr algn="ctr"/>
              <a:r>
                <a:rPr lang="en-US" altLang="ko-KR" dirty="0"/>
                <a:t>(1 </a:t>
              </a:r>
              <a:r>
                <a:rPr lang="en-US" altLang="ko-KR" dirty="0">
                  <a:latin typeface="Symbol" pitchFamily="18" charset="2"/>
                </a:rPr>
                <a:t>m</a:t>
              </a:r>
              <a:r>
                <a:rPr lang="en-US" altLang="ko-KR" dirty="0"/>
                <a:t>m)</a:t>
              </a:r>
              <a:endParaRPr lang="ko-KR" altLang="en-US" dirty="0"/>
            </a:p>
          </p:txBody>
        </p:sp>
        <p:sp>
          <p:nvSpPr>
            <p:cNvPr id="67" name="TextBox 66"/>
            <p:cNvSpPr txBox="1"/>
            <p:nvPr/>
          </p:nvSpPr>
          <p:spPr>
            <a:xfrm>
              <a:off x="4000496" y="5357826"/>
              <a:ext cx="1285884" cy="369332"/>
            </a:xfrm>
            <a:prstGeom prst="rect">
              <a:avLst/>
            </a:prstGeom>
            <a:grpFill/>
          </p:spPr>
          <p:txBody>
            <a:bodyPr wrap="square" rtlCol="0">
              <a:spAutoFit/>
            </a:bodyPr>
            <a:lstStyle/>
            <a:p>
              <a:pPr algn="ctr"/>
              <a:r>
                <a:rPr lang="en-US" altLang="ko-KR" dirty="0"/>
                <a:t>10</a:t>
              </a:r>
              <a:r>
                <a:rPr lang="en-US" altLang="ko-KR" baseline="30000" dirty="0"/>
                <a:t>-6</a:t>
              </a:r>
              <a:r>
                <a:rPr lang="en-US" altLang="ko-KR" dirty="0"/>
                <a:t> m</a:t>
              </a:r>
              <a:endParaRPr lang="ko-KR" altLang="en-US" dirty="0"/>
            </a:p>
          </p:txBody>
        </p:sp>
      </p:grpSp>
      <p:grpSp>
        <p:nvGrpSpPr>
          <p:cNvPr id="9" name="그룹 52"/>
          <p:cNvGrpSpPr/>
          <p:nvPr/>
        </p:nvGrpSpPr>
        <p:grpSpPr>
          <a:xfrm>
            <a:off x="2393952" y="5788599"/>
            <a:ext cx="4572031" cy="640797"/>
            <a:chOff x="3071803" y="5357826"/>
            <a:chExt cx="3214709" cy="640797"/>
          </a:xfrm>
          <a:solidFill>
            <a:schemeClr val="bg1"/>
          </a:solidFill>
        </p:grpSpPr>
        <p:cxnSp>
          <p:nvCxnSpPr>
            <p:cNvPr id="54" name="직선 화살표 연결선 53"/>
            <p:cNvCxnSpPr/>
            <p:nvPr/>
          </p:nvCxnSpPr>
          <p:spPr>
            <a:xfrm>
              <a:off x="5286380" y="5572140"/>
              <a:ext cx="1000132" cy="1588"/>
            </a:xfrm>
            <a:prstGeom prst="straightConnector1">
              <a:avLst/>
            </a:prstGeom>
            <a:grpFill/>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직선 화살표 연결선 54"/>
            <p:cNvCxnSpPr/>
            <p:nvPr/>
          </p:nvCxnSpPr>
          <p:spPr>
            <a:xfrm rot="10800000" flipV="1">
              <a:off x="3071803" y="5572140"/>
              <a:ext cx="928694" cy="1588"/>
            </a:xfrm>
            <a:prstGeom prst="straightConnector1">
              <a:avLst/>
            </a:prstGeom>
            <a:grpFill/>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4000496" y="5629291"/>
              <a:ext cx="1285883" cy="369332"/>
            </a:xfrm>
            <a:prstGeom prst="rect">
              <a:avLst/>
            </a:prstGeom>
            <a:grpFill/>
          </p:spPr>
          <p:txBody>
            <a:bodyPr wrap="square" rtlCol="0">
              <a:spAutoFit/>
            </a:bodyPr>
            <a:lstStyle/>
            <a:p>
              <a:pPr algn="ctr"/>
              <a:endParaRPr lang="ko-KR" altLang="en-US" dirty="0"/>
            </a:p>
          </p:txBody>
        </p:sp>
        <p:sp>
          <p:nvSpPr>
            <p:cNvPr id="57" name="TextBox 56"/>
            <p:cNvSpPr txBox="1"/>
            <p:nvPr/>
          </p:nvSpPr>
          <p:spPr>
            <a:xfrm>
              <a:off x="4000496" y="5357826"/>
              <a:ext cx="1285884" cy="369332"/>
            </a:xfrm>
            <a:prstGeom prst="rect">
              <a:avLst/>
            </a:prstGeom>
            <a:grpFill/>
          </p:spPr>
          <p:txBody>
            <a:bodyPr wrap="square" rtlCol="0">
              <a:spAutoFit/>
            </a:bodyPr>
            <a:lstStyle/>
            <a:p>
              <a:pPr algn="ctr"/>
              <a:r>
                <a:rPr lang="en-US" altLang="ko-KR" dirty="0"/>
                <a:t>10</a:t>
              </a:r>
              <a:r>
                <a:rPr lang="en-US" altLang="ko-KR" baseline="30000" dirty="0"/>
                <a:t>-7</a:t>
              </a:r>
              <a:r>
                <a:rPr lang="en-US" altLang="ko-KR" dirty="0"/>
                <a:t> m</a:t>
              </a:r>
              <a:endParaRPr lang="ko-KR" altLang="en-US" dirty="0"/>
            </a:p>
          </p:txBody>
        </p:sp>
      </p:grpSp>
      <p:grpSp>
        <p:nvGrpSpPr>
          <p:cNvPr id="10" name="그룹 47"/>
          <p:cNvGrpSpPr/>
          <p:nvPr/>
        </p:nvGrpSpPr>
        <p:grpSpPr>
          <a:xfrm>
            <a:off x="2393952" y="5788599"/>
            <a:ext cx="4572031" cy="640797"/>
            <a:chOff x="3071803" y="5357826"/>
            <a:chExt cx="3214709" cy="640797"/>
          </a:xfrm>
          <a:solidFill>
            <a:schemeClr val="bg1"/>
          </a:solidFill>
        </p:grpSpPr>
        <p:cxnSp>
          <p:nvCxnSpPr>
            <p:cNvPr id="49" name="직선 화살표 연결선 48"/>
            <p:cNvCxnSpPr/>
            <p:nvPr/>
          </p:nvCxnSpPr>
          <p:spPr>
            <a:xfrm>
              <a:off x="5286380" y="5572140"/>
              <a:ext cx="1000132" cy="1588"/>
            </a:xfrm>
            <a:prstGeom prst="straightConnector1">
              <a:avLst/>
            </a:prstGeom>
            <a:grpFill/>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직선 화살표 연결선 49"/>
            <p:cNvCxnSpPr/>
            <p:nvPr/>
          </p:nvCxnSpPr>
          <p:spPr>
            <a:xfrm rot="10800000" flipV="1">
              <a:off x="3071803" y="5572140"/>
              <a:ext cx="928694" cy="1588"/>
            </a:xfrm>
            <a:prstGeom prst="straightConnector1">
              <a:avLst/>
            </a:prstGeom>
            <a:grpFill/>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4000496" y="5629291"/>
              <a:ext cx="1285883" cy="369332"/>
            </a:xfrm>
            <a:prstGeom prst="rect">
              <a:avLst/>
            </a:prstGeom>
            <a:grpFill/>
          </p:spPr>
          <p:txBody>
            <a:bodyPr wrap="square" rtlCol="0">
              <a:spAutoFit/>
            </a:bodyPr>
            <a:lstStyle/>
            <a:p>
              <a:pPr algn="ctr"/>
              <a:endParaRPr lang="ko-KR" altLang="en-US" dirty="0"/>
            </a:p>
          </p:txBody>
        </p:sp>
        <p:sp>
          <p:nvSpPr>
            <p:cNvPr id="52" name="TextBox 51"/>
            <p:cNvSpPr txBox="1"/>
            <p:nvPr/>
          </p:nvSpPr>
          <p:spPr>
            <a:xfrm>
              <a:off x="4000496" y="5357826"/>
              <a:ext cx="1285884" cy="369332"/>
            </a:xfrm>
            <a:prstGeom prst="rect">
              <a:avLst/>
            </a:prstGeom>
            <a:grpFill/>
          </p:spPr>
          <p:txBody>
            <a:bodyPr wrap="square" rtlCol="0">
              <a:spAutoFit/>
            </a:bodyPr>
            <a:lstStyle/>
            <a:p>
              <a:pPr algn="ctr"/>
              <a:r>
                <a:rPr lang="en-US" altLang="ko-KR" dirty="0"/>
                <a:t>10</a:t>
              </a:r>
              <a:r>
                <a:rPr lang="en-US" altLang="ko-KR" baseline="30000" dirty="0"/>
                <a:t>-8</a:t>
              </a:r>
              <a:r>
                <a:rPr lang="en-US" altLang="ko-KR" dirty="0"/>
                <a:t> m</a:t>
              </a:r>
              <a:endParaRPr lang="ko-KR" altLang="en-US" dirty="0"/>
            </a:p>
          </p:txBody>
        </p:sp>
      </p:grpSp>
      <p:grpSp>
        <p:nvGrpSpPr>
          <p:cNvPr id="11" name="그룹 46"/>
          <p:cNvGrpSpPr/>
          <p:nvPr/>
        </p:nvGrpSpPr>
        <p:grpSpPr>
          <a:xfrm>
            <a:off x="2393952" y="5788599"/>
            <a:ext cx="4572031" cy="640797"/>
            <a:chOff x="3071803" y="5357826"/>
            <a:chExt cx="3214709" cy="640797"/>
          </a:xfrm>
          <a:solidFill>
            <a:schemeClr val="bg1"/>
          </a:solidFill>
        </p:grpSpPr>
        <p:cxnSp>
          <p:nvCxnSpPr>
            <p:cNvPr id="40" name="직선 화살표 연결선 39"/>
            <p:cNvCxnSpPr/>
            <p:nvPr/>
          </p:nvCxnSpPr>
          <p:spPr>
            <a:xfrm>
              <a:off x="5286380" y="5572140"/>
              <a:ext cx="1000132" cy="1588"/>
            </a:xfrm>
            <a:prstGeom prst="straightConnector1">
              <a:avLst/>
            </a:prstGeom>
            <a:grpFill/>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직선 화살표 연결선 41"/>
            <p:cNvCxnSpPr/>
            <p:nvPr/>
          </p:nvCxnSpPr>
          <p:spPr>
            <a:xfrm rot="10800000" flipV="1">
              <a:off x="3071803" y="5572140"/>
              <a:ext cx="928694" cy="1588"/>
            </a:xfrm>
            <a:prstGeom prst="straightConnector1">
              <a:avLst/>
            </a:prstGeom>
            <a:grpFill/>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000496" y="5629291"/>
              <a:ext cx="1285883" cy="369332"/>
            </a:xfrm>
            <a:prstGeom prst="rect">
              <a:avLst/>
            </a:prstGeom>
            <a:grpFill/>
          </p:spPr>
          <p:txBody>
            <a:bodyPr wrap="square" rtlCol="0">
              <a:spAutoFit/>
            </a:bodyPr>
            <a:lstStyle/>
            <a:p>
              <a:pPr algn="ctr"/>
              <a:r>
                <a:rPr lang="en-US" altLang="ko-KR" dirty="0"/>
                <a:t>(1 nm)</a:t>
              </a:r>
              <a:endParaRPr lang="ko-KR" altLang="en-US" dirty="0"/>
            </a:p>
          </p:txBody>
        </p:sp>
        <p:sp>
          <p:nvSpPr>
            <p:cNvPr id="46" name="TextBox 45"/>
            <p:cNvSpPr txBox="1"/>
            <p:nvPr/>
          </p:nvSpPr>
          <p:spPr>
            <a:xfrm>
              <a:off x="4000496" y="5357826"/>
              <a:ext cx="1285884" cy="369332"/>
            </a:xfrm>
            <a:prstGeom prst="rect">
              <a:avLst/>
            </a:prstGeom>
            <a:grpFill/>
          </p:spPr>
          <p:txBody>
            <a:bodyPr wrap="square" rtlCol="0">
              <a:spAutoFit/>
            </a:bodyPr>
            <a:lstStyle/>
            <a:p>
              <a:pPr algn="ctr"/>
              <a:r>
                <a:rPr lang="en-US" altLang="ko-KR" dirty="0"/>
                <a:t>10</a:t>
              </a:r>
              <a:r>
                <a:rPr lang="en-US" altLang="ko-KR" baseline="30000" dirty="0"/>
                <a:t>-9</a:t>
              </a:r>
              <a:r>
                <a:rPr lang="en-US" altLang="ko-KR" dirty="0"/>
                <a:t> m</a:t>
              </a:r>
              <a:endParaRPr lang="ko-KR" altLang="en-US" dirty="0"/>
            </a:p>
          </p:txBody>
        </p:sp>
      </p:grpSp>
      <p:pic>
        <p:nvPicPr>
          <p:cNvPr id="14365" name="Picture 29" descr="http://stewardess.inhatc.ac.kr/philoint/science/images-science/10+0.jpg"/>
          <p:cNvPicPr>
            <a:picLocks noChangeAspect="1" noChangeArrowheads="1"/>
          </p:cNvPicPr>
          <p:nvPr/>
        </p:nvPicPr>
        <p:blipFill>
          <a:blip r:embed="rId2" cstate="print"/>
          <a:srcRect l="3985" t="8411" r="9299" b="18505"/>
          <a:stretch>
            <a:fillRect/>
          </a:stretch>
        </p:blipFill>
        <p:spPr bwMode="auto">
          <a:xfrm>
            <a:off x="2357422" y="1000109"/>
            <a:ext cx="4680000" cy="4672229"/>
          </a:xfrm>
          <a:prstGeom prst="rect">
            <a:avLst/>
          </a:prstGeom>
          <a:noFill/>
        </p:spPr>
      </p:pic>
      <p:pic>
        <p:nvPicPr>
          <p:cNvPr id="14367" name="Picture 31" descr="http://stewardess.inhatc.ac.kr/philoint/science/images-science/10-1.jpg"/>
          <p:cNvPicPr>
            <a:picLocks noChangeAspect="1" noChangeArrowheads="1"/>
          </p:cNvPicPr>
          <p:nvPr/>
        </p:nvPicPr>
        <p:blipFill>
          <a:blip r:embed="rId3" cstate="print"/>
          <a:srcRect l="3985" t="8411" r="9299" b="18505"/>
          <a:stretch>
            <a:fillRect/>
          </a:stretch>
        </p:blipFill>
        <p:spPr bwMode="auto">
          <a:xfrm>
            <a:off x="2357422" y="1000108"/>
            <a:ext cx="4680000" cy="4672230"/>
          </a:xfrm>
          <a:prstGeom prst="rect">
            <a:avLst/>
          </a:prstGeom>
          <a:noFill/>
        </p:spPr>
      </p:pic>
      <p:pic>
        <p:nvPicPr>
          <p:cNvPr id="14369" name="Picture 33" descr="http://stewardess.inhatc.ac.kr/philoint/science/images-science/10-2.jpg"/>
          <p:cNvPicPr>
            <a:picLocks noChangeAspect="1" noChangeArrowheads="1"/>
          </p:cNvPicPr>
          <p:nvPr/>
        </p:nvPicPr>
        <p:blipFill>
          <a:blip r:embed="rId4" cstate="print"/>
          <a:srcRect l="3985" t="8411" r="9299" b="18505"/>
          <a:stretch>
            <a:fillRect/>
          </a:stretch>
        </p:blipFill>
        <p:spPr bwMode="auto">
          <a:xfrm>
            <a:off x="2357422" y="1000108"/>
            <a:ext cx="4680000" cy="4672230"/>
          </a:xfrm>
          <a:prstGeom prst="rect">
            <a:avLst/>
          </a:prstGeom>
          <a:noFill/>
        </p:spPr>
      </p:pic>
      <p:pic>
        <p:nvPicPr>
          <p:cNvPr id="14371" name="Picture 35" descr="http://stewardess.inhatc.ac.kr/philoint/science/images-science/10-3.jpg"/>
          <p:cNvPicPr>
            <a:picLocks noChangeAspect="1" noChangeArrowheads="1"/>
          </p:cNvPicPr>
          <p:nvPr/>
        </p:nvPicPr>
        <p:blipFill>
          <a:blip r:embed="rId5" cstate="print"/>
          <a:srcRect l="3985" t="8411" r="9299" b="18505"/>
          <a:stretch>
            <a:fillRect/>
          </a:stretch>
        </p:blipFill>
        <p:spPr bwMode="auto">
          <a:xfrm>
            <a:off x="2357422" y="1000108"/>
            <a:ext cx="4680000" cy="4672230"/>
          </a:xfrm>
          <a:prstGeom prst="rect">
            <a:avLst/>
          </a:prstGeom>
          <a:noFill/>
        </p:spPr>
      </p:pic>
      <p:pic>
        <p:nvPicPr>
          <p:cNvPr id="14373" name="Picture 37" descr="http://stewardess.inhatc.ac.kr/philoint/science/images-science/10-4.jpg"/>
          <p:cNvPicPr>
            <a:picLocks noChangeAspect="1" noChangeArrowheads="1"/>
          </p:cNvPicPr>
          <p:nvPr/>
        </p:nvPicPr>
        <p:blipFill>
          <a:blip r:embed="rId6" cstate="print"/>
          <a:srcRect l="3985" t="8411" r="9299" b="18505"/>
          <a:stretch>
            <a:fillRect/>
          </a:stretch>
        </p:blipFill>
        <p:spPr bwMode="auto">
          <a:xfrm>
            <a:off x="2357422" y="1000108"/>
            <a:ext cx="4680000" cy="4672230"/>
          </a:xfrm>
          <a:prstGeom prst="rect">
            <a:avLst/>
          </a:prstGeom>
          <a:noFill/>
        </p:spPr>
      </p:pic>
      <p:pic>
        <p:nvPicPr>
          <p:cNvPr id="14375" name="Picture 39" descr="http://stewardess.inhatc.ac.kr/philoint/science/images-science/10-5.jpg"/>
          <p:cNvPicPr>
            <a:picLocks noChangeAspect="1" noChangeArrowheads="1"/>
          </p:cNvPicPr>
          <p:nvPr/>
        </p:nvPicPr>
        <p:blipFill>
          <a:blip r:embed="rId7" cstate="print"/>
          <a:srcRect l="3985" t="8411" r="9299" b="18505"/>
          <a:stretch>
            <a:fillRect/>
          </a:stretch>
        </p:blipFill>
        <p:spPr bwMode="auto">
          <a:xfrm>
            <a:off x="2357422" y="1000108"/>
            <a:ext cx="4680000" cy="4672230"/>
          </a:xfrm>
          <a:prstGeom prst="rect">
            <a:avLst/>
          </a:prstGeom>
          <a:noFill/>
        </p:spPr>
      </p:pic>
      <p:pic>
        <p:nvPicPr>
          <p:cNvPr id="14377" name="Picture 41" descr="http://stewardess.inhatc.ac.kr/philoint/science/images-science/10-6.jpg"/>
          <p:cNvPicPr>
            <a:picLocks noChangeAspect="1" noChangeArrowheads="1"/>
          </p:cNvPicPr>
          <p:nvPr/>
        </p:nvPicPr>
        <p:blipFill>
          <a:blip r:embed="rId8" cstate="print"/>
          <a:srcRect l="3985" t="8411" r="9299" b="18505"/>
          <a:stretch>
            <a:fillRect/>
          </a:stretch>
        </p:blipFill>
        <p:spPr bwMode="auto">
          <a:xfrm>
            <a:off x="2357422" y="1000108"/>
            <a:ext cx="4680000" cy="4672230"/>
          </a:xfrm>
          <a:prstGeom prst="rect">
            <a:avLst/>
          </a:prstGeom>
          <a:noFill/>
        </p:spPr>
      </p:pic>
      <p:pic>
        <p:nvPicPr>
          <p:cNvPr id="14379" name="Picture 43" descr="http://stewardess.inhatc.ac.kr/philoint/science/images-science/10-7.jpg"/>
          <p:cNvPicPr>
            <a:picLocks noChangeAspect="1" noChangeArrowheads="1"/>
          </p:cNvPicPr>
          <p:nvPr/>
        </p:nvPicPr>
        <p:blipFill>
          <a:blip r:embed="rId9" cstate="print"/>
          <a:srcRect l="3985" t="8411" r="9299" b="18505"/>
          <a:stretch>
            <a:fillRect/>
          </a:stretch>
        </p:blipFill>
        <p:spPr bwMode="auto">
          <a:xfrm>
            <a:off x="2357422" y="1000108"/>
            <a:ext cx="4680000" cy="4672230"/>
          </a:xfrm>
          <a:prstGeom prst="rect">
            <a:avLst/>
          </a:prstGeom>
          <a:noFill/>
        </p:spPr>
      </p:pic>
      <p:pic>
        <p:nvPicPr>
          <p:cNvPr id="14381" name="Picture 45" descr="http://stewardess.inhatc.ac.kr/philoint/science/images-science/10-8.jpg"/>
          <p:cNvPicPr>
            <a:picLocks noChangeAspect="1" noChangeArrowheads="1"/>
          </p:cNvPicPr>
          <p:nvPr/>
        </p:nvPicPr>
        <p:blipFill>
          <a:blip r:embed="rId10" cstate="print"/>
          <a:srcRect l="3985" t="8411" r="9299" b="18505"/>
          <a:stretch>
            <a:fillRect/>
          </a:stretch>
        </p:blipFill>
        <p:spPr bwMode="auto">
          <a:xfrm>
            <a:off x="2357422" y="1000108"/>
            <a:ext cx="4680000" cy="4672230"/>
          </a:xfrm>
          <a:prstGeom prst="rect">
            <a:avLst/>
          </a:prstGeom>
          <a:noFill/>
        </p:spPr>
      </p:pic>
      <p:pic>
        <p:nvPicPr>
          <p:cNvPr id="14383" name="Picture 47" descr="http://stewardess.inhatc.ac.kr/philoint/science/images-science/10-9.jpg"/>
          <p:cNvPicPr>
            <a:picLocks noChangeAspect="1" noChangeArrowheads="1"/>
          </p:cNvPicPr>
          <p:nvPr/>
        </p:nvPicPr>
        <p:blipFill>
          <a:blip r:embed="rId11" cstate="print"/>
          <a:srcRect l="3985" t="8411" r="9299" b="18505"/>
          <a:stretch>
            <a:fillRect/>
          </a:stretch>
        </p:blipFill>
        <p:spPr bwMode="auto">
          <a:xfrm>
            <a:off x="2357422" y="1000108"/>
            <a:ext cx="4680000" cy="4672230"/>
          </a:xfrm>
          <a:prstGeom prst="rect">
            <a:avLst/>
          </a:prstGeom>
          <a:noFill/>
        </p:spPr>
      </p:pic>
      <p:sp>
        <p:nvSpPr>
          <p:cNvPr id="62" name="직사각형 61"/>
          <p:cNvSpPr/>
          <p:nvPr/>
        </p:nvSpPr>
        <p:spPr>
          <a:xfrm>
            <a:off x="3644088" y="260648"/>
            <a:ext cx="2106667" cy="523220"/>
          </a:xfrm>
          <a:prstGeom prst="rect">
            <a:avLst/>
          </a:prstGeom>
        </p:spPr>
        <p:txBody>
          <a:bodyPr wrap="none">
            <a:spAutoFit/>
          </a:bodyPr>
          <a:lstStyle/>
          <a:p>
            <a:r>
              <a:rPr lang="ko-KR" altLang="en-US" sz="2800" b="1" dirty="0"/>
              <a:t>물질의 실체</a:t>
            </a:r>
            <a:endParaRPr lang="en-US" altLang="ko-KR" sz="2800" b="1" dirty="0"/>
          </a:p>
        </p:txBody>
      </p:sp>
    </p:spTree>
    <p:extLst>
      <p:ext uri="{BB962C8B-B14F-4D97-AF65-F5344CB8AC3E}">
        <p14:creationId xmlns:p14="http://schemas.microsoft.com/office/powerpoint/2010/main" val="2396596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3" presetClass="entr" presetSubtype="16" fill="hold" nodeType="clickEffect">
                                  <p:stCondLst>
                                    <p:cond delay="0"/>
                                  </p:stCondLst>
                                  <p:childTnLst>
                                    <p:set>
                                      <p:cBhvr>
                                        <p:cTn id="10" dur="1" fill="hold">
                                          <p:stCondLst>
                                            <p:cond delay="0"/>
                                          </p:stCondLst>
                                        </p:cTn>
                                        <p:tgtEl>
                                          <p:spTgt spid="14367"/>
                                        </p:tgtEl>
                                        <p:attrNameLst>
                                          <p:attrName>style.visibility</p:attrName>
                                        </p:attrNameLst>
                                      </p:cBhvr>
                                      <p:to>
                                        <p:strVal val="visible"/>
                                      </p:to>
                                    </p:set>
                                    <p:anim calcmode="lin" valueType="num">
                                      <p:cBhvr>
                                        <p:cTn id="11" dur="3000" fill="hold"/>
                                        <p:tgtEl>
                                          <p:spTgt spid="14367"/>
                                        </p:tgtEl>
                                        <p:attrNameLst>
                                          <p:attrName>ppt_w</p:attrName>
                                        </p:attrNameLst>
                                      </p:cBhvr>
                                      <p:tavLst>
                                        <p:tav tm="0">
                                          <p:val>
                                            <p:fltVal val="0"/>
                                          </p:val>
                                        </p:tav>
                                        <p:tav tm="100000">
                                          <p:val>
                                            <p:strVal val="#ppt_w"/>
                                          </p:val>
                                        </p:tav>
                                      </p:tavLst>
                                    </p:anim>
                                    <p:anim calcmode="lin" valueType="num">
                                      <p:cBhvr>
                                        <p:cTn id="12" dur="3000" fill="hold"/>
                                        <p:tgtEl>
                                          <p:spTgt spid="14367"/>
                                        </p:tgtEl>
                                        <p:attrNameLst>
                                          <p:attrName>ppt_h</p:attrName>
                                        </p:attrNameLst>
                                      </p:cBhvr>
                                      <p:tavLst>
                                        <p:tav tm="0">
                                          <p:val>
                                            <p:fltVal val="0"/>
                                          </p:val>
                                        </p:tav>
                                        <p:tav tm="100000">
                                          <p:val>
                                            <p:strVal val="#ppt_h"/>
                                          </p:val>
                                        </p:tav>
                                      </p:tavLst>
                                    </p:anim>
                                  </p:childTnLst>
                                </p:cTn>
                              </p:par>
                            </p:childTnLst>
                          </p:cTn>
                        </p:par>
                        <p:par>
                          <p:cTn id="13" fill="hold">
                            <p:stCondLst>
                              <p:cond delay="3000"/>
                            </p:stCondLst>
                            <p:childTnLst>
                              <p:par>
                                <p:cTn id="14" presetID="1"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nodeType="clickEffect">
                                  <p:stCondLst>
                                    <p:cond delay="0"/>
                                  </p:stCondLst>
                                  <p:childTnLst>
                                    <p:set>
                                      <p:cBhvr>
                                        <p:cTn id="19" dur="1" fill="hold">
                                          <p:stCondLst>
                                            <p:cond delay="0"/>
                                          </p:stCondLst>
                                        </p:cTn>
                                        <p:tgtEl>
                                          <p:spTgt spid="14369"/>
                                        </p:tgtEl>
                                        <p:attrNameLst>
                                          <p:attrName>style.visibility</p:attrName>
                                        </p:attrNameLst>
                                      </p:cBhvr>
                                      <p:to>
                                        <p:strVal val="visible"/>
                                      </p:to>
                                    </p:set>
                                    <p:anim calcmode="lin" valueType="num">
                                      <p:cBhvr>
                                        <p:cTn id="20" dur="3000" fill="hold"/>
                                        <p:tgtEl>
                                          <p:spTgt spid="14369"/>
                                        </p:tgtEl>
                                        <p:attrNameLst>
                                          <p:attrName>ppt_w</p:attrName>
                                        </p:attrNameLst>
                                      </p:cBhvr>
                                      <p:tavLst>
                                        <p:tav tm="0">
                                          <p:val>
                                            <p:fltVal val="0"/>
                                          </p:val>
                                        </p:tav>
                                        <p:tav tm="100000">
                                          <p:val>
                                            <p:strVal val="#ppt_w"/>
                                          </p:val>
                                        </p:tav>
                                      </p:tavLst>
                                    </p:anim>
                                    <p:anim calcmode="lin" valueType="num">
                                      <p:cBhvr>
                                        <p:cTn id="21" dur="3000" fill="hold"/>
                                        <p:tgtEl>
                                          <p:spTgt spid="14369"/>
                                        </p:tgtEl>
                                        <p:attrNameLst>
                                          <p:attrName>ppt_h</p:attrName>
                                        </p:attrNameLst>
                                      </p:cBhvr>
                                      <p:tavLst>
                                        <p:tav tm="0">
                                          <p:val>
                                            <p:fltVal val="0"/>
                                          </p:val>
                                        </p:tav>
                                        <p:tav tm="100000">
                                          <p:val>
                                            <p:strVal val="#ppt_h"/>
                                          </p:val>
                                        </p:tav>
                                      </p:tavLst>
                                    </p:anim>
                                  </p:childTnLst>
                                </p:cTn>
                              </p:par>
                            </p:childTnLst>
                          </p:cTn>
                        </p:par>
                        <p:par>
                          <p:cTn id="22" fill="hold">
                            <p:stCondLst>
                              <p:cond delay="3000"/>
                            </p:stCondLst>
                            <p:childTnLst>
                              <p:par>
                                <p:cTn id="23" presetID="1"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14371"/>
                                        </p:tgtEl>
                                        <p:attrNameLst>
                                          <p:attrName>style.visibility</p:attrName>
                                        </p:attrNameLst>
                                      </p:cBhvr>
                                      <p:to>
                                        <p:strVal val="visible"/>
                                      </p:to>
                                    </p:set>
                                    <p:anim calcmode="lin" valueType="num">
                                      <p:cBhvr>
                                        <p:cTn id="29" dur="3000" fill="hold"/>
                                        <p:tgtEl>
                                          <p:spTgt spid="14371"/>
                                        </p:tgtEl>
                                        <p:attrNameLst>
                                          <p:attrName>ppt_w</p:attrName>
                                        </p:attrNameLst>
                                      </p:cBhvr>
                                      <p:tavLst>
                                        <p:tav tm="0">
                                          <p:val>
                                            <p:fltVal val="0"/>
                                          </p:val>
                                        </p:tav>
                                        <p:tav tm="100000">
                                          <p:val>
                                            <p:strVal val="#ppt_w"/>
                                          </p:val>
                                        </p:tav>
                                      </p:tavLst>
                                    </p:anim>
                                    <p:anim calcmode="lin" valueType="num">
                                      <p:cBhvr>
                                        <p:cTn id="30" dur="3000" fill="hold"/>
                                        <p:tgtEl>
                                          <p:spTgt spid="14371"/>
                                        </p:tgtEl>
                                        <p:attrNameLst>
                                          <p:attrName>ppt_h</p:attrName>
                                        </p:attrNameLst>
                                      </p:cBhvr>
                                      <p:tavLst>
                                        <p:tav tm="0">
                                          <p:val>
                                            <p:fltVal val="0"/>
                                          </p:val>
                                        </p:tav>
                                        <p:tav tm="100000">
                                          <p:val>
                                            <p:strVal val="#ppt_h"/>
                                          </p:val>
                                        </p:tav>
                                      </p:tavLst>
                                    </p:anim>
                                  </p:childTnLst>
                                </p:cTn>
                              </p:par>
                            </p:childTnLst>
                          </p:cTn>
                        </p:par>
                        <p:par>
                          <p:cTn id="31" fill="hold">
                            <p:stCondLst>
                              <p:cond delay="3000"/>
                            </p:stCondLst>
                            <p:childTnLst>
                              <p:par>
                                <p:cTn id="32" presetID="1" presetClass="entr" presetSubtype="0" fill="hold" nodeType="afterEffect">
                                  <p:stCondLst>
                                    <p:cond delay="0"/>
                                  </p:stCondLst>
                                  <p:childTnLst>
                                    <p:set>
                                      <p:cBhvr>
                                        <p:cTn id="33" dur="1" fill="hold">
                                          <p:stCondLst>
                                            <p:cond delay="0"/>
                                          </p:stCondLst>
                                        </p:cTn>
                                        <p:tgtEl>
                                          <p:spTgt spid="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3" presetClass="entr" presetSubtype="16" fill="hold" nodeType="clickEffect">
                                  <p:stCondLst>
                                    <p:cond delay="0"/>
                                  </p:stCondLst>
                                  <p:childTnLst>
                                    <p:set>
                                      <p:cBhvr>
                                        <p:cTn id="37" dur="1" fill="hold">
                                          <p:stCondLst>
                                            <p:cond delay="0"/>
                                          </p:stCondLst>
                                        </p:cTn>
                                        <p:tgtEl>
                                          <p:spTgt spid="14373"/>
                                        </p:tgtEl>
                                        <p:attrNameLst>
                                          <p:attrName>style.visibility</p:attrName>
                                        </p:attrNameLst>
                                      </p:cBhvr>
                                      <p:to>
                                        <p:strVal val="visible"/>
                                      </p:to>
                                    </p:set>
                                    <p:anim calcmode="lin" valueType="num">
                                      <p:cBhvr>
                                        <p:cTn id="38" dur="3000" fill="hold"/>
                                        <p:tgtEl>
                                          <p:spTgt spid="14373"/>
                                        </p:tgtEl>
                                        <p:attrNameLst>
                                          <p:attrName>ppt_w</p:attrName>
                                        </p:attrNameLst>
                                      </p:cBhvr>
                                      <p:tavLst>
                                        <p:tav tm="0">
                                          <p:val>
                                            <p:fltVal val="0"/>
                                          </p:val>
                                        </p:tav>
                                        <p:tav tm="100000">
                                          <p:val>
                                            <p:strVal val="#ppt_w"/>
                                          </p:val>
                                        </p:tav>
                                      </p:tavLst>
                                    </p:anim>
                                    <p:anim calcmode="lin" valueType="num">
                                      <p:cBhvr>
                                        <p:cTn id="39" dur="3000" fill="hold"/>
                                        <p:tgtEl>
                                          <p:spTgt spid="14373"/>
                                        </p:tgtEl>
                                        <p:attrNameLst>
                                          <p:attrName>ppt_h</p:attrName>
                                        </p:attrNameLst>
                                      </p:cBhvr>
                                      <p:tavLst>
                                        <p:tav tm="0">
                                          <p:val>
                                            <p:fltVal val="0"/>
                                          </p:val>
                                        </p:tav>
                                        <p:tav tm="100000">
                                          <p:val>
                                            <p:strVal val="#ppt_h"/>
                                          </p:val>
                                        </p:tav>
                                      </p:tavLst>
                                    </p:anim>
                                  </p:childTnLst>
                                </p:cTn>
                              </p:par>
                            </p:childTnLst>
                          </p:cTn>
                        </p:par>
                        <p:par>
                          <p:cTn id="40" fill="hold">
                            <p:stCondLst>
                              <p:cond delay="3000"/>
                            </p:stCondLst>
                            <p:childTnLst>
                              <p:par>
                                <p:cTn id="41" presetID="1" presetClass="entr" presetSubtype="0" fill="hold" nodeType="after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14375"/>
                                        </p:tgtEl>
                                        <p:attrNameLst>
                                          <p:attrName>style.visibility</p:attrName>
                                        </p:attrNameLst>
                                      </p:cBhvr>
                                      <p:to>
                                        <p:strVal val="visible"/>
                                      </p:to>
                                    </p:set>
                                    <p:anim calcmode="lin" valueType="num">
                                      <p:cBhvr>
                                        <p:cTn id="47" dur="3000" fill="hold"/>
                                        <p:tgtEl>
                                          <p:spTgt spid="14375"/>
                                        </p:tgtEl>
                                        <p:attrNameLst>
                                          <p:attrName>ppt_w</p:attrName>
                                        </p:attrNameLst>
                                      </p:cBhvr>
                                      <p:tavLst>
                                        <p:tav tm="0">
                                          <p:val>
                                            <p:fltVal val="0"/>
                                          </p:val>
                                        </p:tav>
                                        <p:tav tm="100000">
                                          <p:val>
                                            <p:strVal val="#ppt_w"/>
                                          </p:val>
                                        </p:tav>
                                      </p:tavLst>
                                    </p:anim>
                                    <p:anim calcmode="lin" valueType="num">
                                      <p:cBhvr>
                                        <p:cTn id="48" dur="3000" fill="hold"/>
                                        <p:tgtEl>
                                          <p:spTgt spid="14375"/>
                                        </p:tgtEl>
                                        <p:attrNameLst>
                                          <p:attrName>ppt_h</p:attrName>
                                        </p:attrNameLst>
                                      </p:cBhvr>
                                      <p:tavLst>
                                        <p:tav tm="0">
                                          <p:val>
                                            <p:fltVal val="0"/>
                                          </p:val>
                                        </p:tav>
                                        <p:tav tm="100000">
                                          <p:val>
                                            <p:strVal val="#ppt_h"/>
                                          </p:val>
                                        </p:tav>
                                      </p:tavLst>
                                    </p:anim>
                                  </p:childTnLst>
                                </p:cTn>
                              </p:par>
                            </p:childTnLst>
                          </p:cTn>
                        </p:par>
                        <p:par>
                          <p:cTn id="49" fill="hold">
                            <p:stCondLst>
                              <p:cond delay="3000"/>
                            </p:stCondLst>
                            <p:childTnLst>
                              <p:par>
                                <p:cTn id="50" presetID="1" presetClass="entr" presetSubtype="0" fill="hold" nodeType="afterEffect">
                                  <p:stCondLst>
                                    <p:cond delay="0"/>
                                  </p:stCondLst>
                                  <p:childTnLst>
                                    <p:set>
                                      <p:cBhvr>
                                        <p:cTn id="51" dur="1" fill="hold">
                                          <p:stCondLst>
                                            <p:cond delay="0"/>
                                          </p:stCondLst>
                                        </p:cTn>
                                        <p:tgtEl>
                                          <p:spTgt spid="7"/>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23" presetClass="entr" presetSubtype="16" fill="hold" nodeType="clickEffect">
                                  <p:stCondLst>
                                    <p:cond delay="0"/>
                                  </p:stCondLst>
                                  <p:childTnLst>
                                    <p:set>
                                      <p:cBhvr>
                                        <p:cTn id="55" dur="1" fill="hold">
                                          <p:stCondLst>
                                            <p:cond delay="0"/>
                                          </p:stCondLst>
                                        </p:cTn>
                                        <p:tgtEl>
                                          <p:spTgt spid="14377"/>
                                        </p:tgtEl>
                                        <p:attrNameLst>
                                          <p:attrName>style.visibility</p:attrName>
                                        </p:attrNameLst>
                                      </p:cBhvr>
                                      <p:to>
                                        <p:strVal val="visible"/>
                                      </p:to>
                                    </p:set>
                                    <p:anim calcmode="lin" valueType="num">
                                      <p:cBhvr>
                                        <p:cTn id="56" dur="3000" fill="hold"/>
                                        <p:tgtEl>
                                          <p:spTgt spid="14377"/>
                                        </p:tgtEl>
                                        <p:attrNameLst>
                                          <p:attrName>ppt_w</p:attrName>
                                        </p:attrNameLst>
                                      </p:cBhvr>
                                      <p:tavLst>
                                        <p:tav tm="0">
                                          <p:val>
                                            <p:fltVal val="0"/>
                                          </p:val>
                                        </p:tav>
                                        <p:tav tm="100000">
                                          <p:val>
                                            <p:strVal val="#ppt_w"/>
                                          </p:val>
                                        </p:tav>
                                      </p:tavLst>
                                    </p:anim>
                                    <p:anim calcmode="lin" valueType="num">
                                      <p:cBhvr>
                                        <p:cTn id="57" dur="3000" fill="hold"/>
                                        <p:tgtEl>
                                          <p:spTgt spid="14377"/>
                                        </p:tgtEl>
                                        <p:attrNameLst>
                                          <p:attrName>ppt_h</p:attrName>
                                        </p:attrNameLst>
                                      </p:cBhvr>
                                      <p:tavLst>
                                        <p:tav tm="0">
                                          <p:val>
                                            <p:fltVal val="0"/>
                                          </p:val>
                                        </p:tav>
                                        <p:tav tm="100000">
                                          <p:val>
                                            <p:strVal val="#ppt_h"/>
                                          </p:val>
                                        </p:tav>
                                      </p:tavLst>
                                    </p:anim>
                                  </p:childTnLst>
                                </p:cTn>
                              </p:par>
                            </p:childTnLst>
                          </p:cTn>
                        </p:par>
                        <p:par>
                          <p:cTn id="58" fill="hold">
                            <p:stCondLst>
                              <p:cond delay="3000"/>
                            </p:stCondLst>
                            <p:childTnLst>
                              <p:par>
                                <p:cTn id="59" presetID="1" presetClass="entr" presetSubtype="0" fill="hold" nodeType="afterEffect">
                                  <p:stCondLst>
                                    <p:cond delay="0"/>
                                  </p:stCondLst>
                                  <p:childTnLst>
                                    <p:set>
                                      <p:cBhvr>
                                        <p:cTn id="60" dur="1" fill="hold">
                                          <p:stCondLst>
                                            <p:cond delay="0"/>
                                          </p:stCondLst>
                                        </p:cTn>
                                        <p:tgtEl>
                                          <p:spTgt spid="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3" presetClass="entr" presetSubtype="16" fill="hold" nodeType="clickEffect">
                                  <p:stCondLst>
                                    <p:cond delay="0"/>
                                  </p:stCondLst>
                                  <p:childTnLst>
                                    <p:set>
                                      <p:cBhvr>
                                        <p:cTn id="64" dur="1" fill="hold">
                                          <p:stCondLst>
                                            <p:cond delay="0"/>
                                          </p:stCondLst>
                                        </p:cTn>
                                        <p:tgtEl>
                                          <p:spTgt spid="14379"/>
                                        </p:tgtEl>
                                        <p:attrNameLst>
                                          <p:attrName>style.visibility</p:attrName>
                                        </p:attrNameLst>
                                      </p:cBhvr>
                                      <p:to>
                                        <p:strVal val="visible"/>
                                      </p:to>
                                    </p:set>
                                    <p:anim calcmode="lin" valueType="num">
                                      <p:cBhvr>
                                        <p:cTn id="65" dur="3000" fill="hold"/>
                                        <p:tgtEl>
                                          <p:spTgt spid="14379"/>
                                        </p:tgtEl>
                                        <p:attrNameLst>
                                          <p:attrName>ppt_w</p:attrName>
                                        </p:attrNameLst>
                                      </p:cBhvr>
                                      <p:tavLst>
                                        <p:tav tm="0">
                                          <p:val>
                                            <p:fltVal val="0"/>
                                          </p:val>
                                        </p:tav>
                                        <p:tav tm="100000">
                                          <p:val>
                                            <p:strVal val="#ppt_w"/>
                                          </p:val>
                                        </p:tav>
                                      </p:tavLst>
                                    </p:anim>
                                    <p:anim calcmode="lin" valueType="num">
                                      <p:cBhvr>
                                        <p:cTn id="66" dur="3000" fill="hold"/>
                                        <p:tgtEl>
                                          <p:spTgt spid="14379"/>
                                        </p:tgtEl>
                                        <p:attrNameLst>
                                          <p:attrName>ppt_h</p:attrName>
                                        </p:attrNameLst>
                                      </p:cBhvr>
                                      <p:tavLst>
                                        <p:tav tm="0">
                                          <p:val>
                                            <p:fltVal val="0"/>
                                          </p:val>
                                        </p:tav>
                                        <p:tav tm="100000">
                                          <p:val>
                                            <p:strVal val="#ppt_h"/>
                                          </p:val>
                                        </p:tav>
                                      </p:tavLst>
                                    </p:anim>
                                  </p:childTnLst>
                                </p:cTn>
                              </p:par>
                            </p:childTnLst>
                          </p:cTn>
                        </p:par>
                        <p:par>
                          <p:cTn id="67" fill="hold">
                            <p:stCondLst>
                              <p:cond delay="3000"/>
                            </p:stCondLst>
                            <p:childTnLst>
                              <p:par>
                                <p:cTn id="68" presetID="1" presetClass="entr" presetSubtype="0" fill="hold" nodeType="afterEffect">
                                  <p:stCondLst>
                                    <p:cond delay="0"/>
                                  </p:stCondLst>
                                  <p:childTnLst>
                                    <p:set>
                                      <p:cBhvr>
                                        <p:cTn id="69" dur="1" fill="hold">
                                          <p:stCondLst>
                                            <p:cond delay="0"/>
                                          </p:stCondLst>
                                        </p:cTn>
                                        <p:tgtEl>
                                          <p:spTgt spid="9"/>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3" presetClass="entr" presetSubtype="16" fill="hold" nodeType="clickEffect">
                                  <p:stCondLst>
                                    <p:cond delay="0"/>
                                  </p:stCondLst>
                                  <p:childTnLst>
                                    <p:set>
                                      <p:cBhvr>
                                        <p:cTn id="73" dur="1" fill="hold">
                                          <p:stCondLst>
                                            <p:cond delay="0"/>
                                          </p:stCondLst>
                                        </p:cTn>
                                        <p:tgtEl>
                                          <p:spTgt spid="14381"/>
                                        </p:tgtEl>
                                        <p:attrNameLst>
                                          <p:attrName>style.visibility</p:attrName>
                                        </p:attrNameLst>
                                      </p:cBhvr>
                                      <p:to>
                                        <p:strVal val="visible"/>
                                      </p:to>
                                    </p:set>
                                    <p:anim calcmode="lin" valueType="num">
                                      <p:cBhvr>
                                        <p:cTn id="74" dur="3000" fill="hold"/>
                                        <p:tgtEl>
                                          <p:spTgt spid="14381"/>
                                        </p:tgtEl>
                                        <p:attrNameLst>
                                          <p:attrName>ppt_w</p:attrName>
                                        </p:attrNameLst>
                                      </p:cBhvr>
                                      <p:tavLst>
                                        <p:tav tm="0">
                                          <p:val>
                                            <p:fltVal val="0"/>
                                          </p:val>
                                        </p:tav>
                                        <p:tav tm="100000">
                                          <p:val>
                                            <p:strVal val="#ppt_w"/>
                                          </p:val>
                                        </p:tav>
                                      </p:tavLst>
                                    </p:anim>
                                    <p:anim calcmode="lin" valueType="num">
                                      <p:cBhvr>
                                        <p:cTn id="75" dur="3000" fill="hold"/>
                                        <p:tgtEl>
                                          <p:spTgt spid="14381"/>
                                        </p:tgtEl>
                                        <p:attrNameLst>
                                          <p:attrName>ppt_h</p:attrName>
                                        </p:attrNameLst>
                                      </p:cBhvr>
                                      <p:tavLst>
                                        <p:tav tm="0">
                                          <p:val>
                                            <p:fltVal val="0"/>
                                          </p:val>
                                        </p:tav>
                                        <p:tav tm="100000">
                                          <p:val>
                                            <p:strVal val="#ppt_h"/>
                                          </p:val>
                                        </p:tav>
                                      </p:tavLst>
                                    </p:anim>
                                  </p:childTnLst>
                                </p:cTn>
                              </p:par>
                            </p:childTnLst>
                          </p:cTn>
                        </p:par>
                        <p:par>
                          <p:cTn id="76" fill="hold">
                            <p:stCondLst>
                              <p:cond delay="3000"/>
                            </p:stCondLst>
                            <p:childTnLst>
                              <p:par>
                                <p:cTn id="77" presetID="1" presetClass="entr" presetSubtype="0" fill="hold" nodeType="afterEffect">
                                  <p:stCondLst>
                                    <p:cond delay="0"/>
                                  </p:stCondLst>
                                  <p:childTnLst>
                                    <p:set>
                                      <p:cBhvr>
                                        <p:cTn id="78" dur="1" fill="hold">
                                          <p:stCondLst>
                                            <p:cond delay="0"/>
                                          </p:stCondLst>
                                        </p:cTn>
                                        <p:tgtEl>
                                          <p:spTgt spid="1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3" presetClass="entr" presetSubtype="16" fill="hold" nodeType="clickEffect">
                                  <p:stCondLst>
                                    <p:cond delay="0"/>
                                  </p:stCondLst>
                                  <p:childTnLst>
                                    <p:set>
                                      <p:cBhvr>
                                        <p:cTn id="82" dur="1" fill="hold">
                                          <p:stCondLst>
                                            <p:cond delay="0"/>
                                          </p:stCondLst>
                                        </p:cTn>
                                        <p:tgtEl>
                                          <p:spTgt spid="14383"/>
                                        </p:tgtEl>
                                        <p:attrNameLst>
                                          <p:attrName>style.visibility</p:attrName>
                                        </p:attrNameLst>
                                      </p:cBhvr>
                                      <p:to>
                                        <p:strVal val="visible"/>
                                      </p:to>
                                    </p:set>
                                    <p:anim calcmode="lin" valueType="num">
                                      <p:cBhvr>
                                        <p:cTn id="83" dur="3000" fill="hold"/>
                                        <p:tgtEl>
                                          <p:spTgt spid="14383"/>
                                        </p:tgtEl>
                                        <p:attrNameLst>
                                          <p:attrName>ppt_w</p:attrName>
                                        </p:attrNameLst>
                                      </p:cBhvr>
                                      <p:tavLst>
                                        <p:tav tm="0">
                                          <p:val>
                                            <p:fltVal val="0"/>
                                          </p:val>
                                        </p:tav>
                                        <p:tav tm="100000">
                                          <p:val>
                                            <p:strVal val="#ppt_w"/>
                                          </p:val>
                                        </p:tav>
                                      </p:tavLst>
                                    </p:anim>
                                    <p:anim calcmode="lin" valueType="num">
                                      <p:cBhvr>
                                        <p:cTn id="84" dur="3000" fill="hold"/>
                                        <p:tgtEl>
                                          <p:spTgt spid="14383"/>
                                        </p:tgtEl>
                                        <p:attrNameLst>
                                          <p:attrName>ppt_h</p:attrName>
                                        </p:attrNameLst>
                                      </p:cBhvr>
                                      <p:tavLst>
                                        <p:tav tm="0">
                                          <p:val>
                                            <p:fltVal val="0"/>
                                          </p:val>
                                        </p:tav>
                                        <p:tav tm="100000">
                                          <p:val>
                                            <p:strVal val="#ppt_h"/>
                                          </p:val>
                                        </p:tav>
                                      </p:tavLst>
                                    </p:anim>
                                  </p:childTnLst>
                                </p:cTn>
                              </p:par>
                            </p:childTnLst>
                          </p:cTn>
                        </p:par>
                        <p:par>
                          <p:cTn id="85" fill="hold">
                            <p:stCondLst>
                              <p:cond delay="3000"/>
                            </p:stCondLst>
                            <p:childTnLst>
                              <p:par>
                                <p:cTn id="86" presetID="1" presetClass="entr" presetSubtype="0" fill="hold" nodeType="afterEffect">
                                  <p:stCondLst>
                                    <p:cond delay="0"/>
                                  </p:stCondLst>
                                  <p:childTnLst>
                                    <p:set>
                                      <p:cBhvr>
                                        <p:cTn id="87"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35883" y="59254"/>
            <a:ext cx="5040312" cy="706438"/>
          </a:xfrm>
        </p:spPr>
        <p:txBody>
          <a:bodyPr>
            <a:noAutofit/>
          </a:bodyPr>
          <a:lstStyle/>
          <a:p>
            <a:pPr algn="l"/>
            <a:r>
              <a:rPr lang="en-US" altLang="ko-KR" sz="3200" b="1" dirty="0"/>
              <a:t>&lt;</a:t>
            </a:r>
            <a:r>
              <a:rPr lang="ko-KR" altLang="en-US" sz="3200" b="1" dirty="0"/>
              <a:t>모호한 세상</a:t>
            </a:r>
            <a:r>
              <a:rPr lang="en-US" altLang="ko-KR" sz="3200" b="1" dirty="0"/>
              <a:t>&gt; </a:t>
            </a:r>
            <a:r>
              <a:rPr lang="ko-KR" altLang="en-US" sz="3200" b="1" dirty="0"/>
              <a:t>정리</a:t>
            </a:r>
          </a:p>
        </p:txBody>
      </p:sp>
      <p:sp>
        <p:nvSpPr>
          <p:cNvPr id="16" name="제목 1"/>
          <p:cNvSpPr txBox="1">
            <a:spLocks/>
          </p:cNvSpPr>
          <p:nvPr/>
        </p:nvSpPr>
        <p:spPr>
          <a:xfrm>
            <a:off x="112216" y="2963495"/>
            <a:ext cx="4332324" cy="706090"/>
          </a:xfrm>
          <a:prstGeom prst="rect">
            <a:avLst/>
          </a:prstGeom>
        </p:spPr>
        <p:txBody>
          <a:bodyPr vert="horz" lIns="91440" tIns="45720" rIns="91440" bIns="45720" rtlCol="0" anchor="ctr">
            <a:noAutofit/>
          </a:bodyPr>
          <a:lstStyle/>
          <a:p>
            <a:pPr marR="0" lvl="0" algn="l" defTabSz="914400" rtl="0" eaLnBrk="1" fontAlgn="auto" latinLnBrk="1" hangingPunct="1">
              <a:lnSpc>
                <a:spcPct val="100000"/>
              </a:lnSpc>
              <a:spcBef>
                <a:spcPct val="0"/>
              </a:spcBef>
              <a:spcAft>
                <a:spcPts val="0"/>
              </a:spcAft>
              <a:buClrTx/>
              <a:buSzTx/>
              <a:tabLst/>
              <a:defRPr/>
            </a:pPr>
            <a:r>
              <a:rPr lang="ko-KR" altLang="en-US" sz="2000" dirty="0">
                <a:latin typeface="+mj-lt"/>
                <a:ea typeface="+mj-ea"/>
                <a:cs typeface="+mj-cs"/>
              </a:rPr>
              <a:t>각 입자들의 위치와 속도에 대한</a:t>
            </a:r>
            <a:endParaRPr lang="en-US" altLang="ko-KR" sz="2000" dirty="0">
              <a:latin typeface="+mj-lt"/>
              <a:ea typeface="+mj-ea"/>
              <a:cs typeface="+mj-cs"/>
            </a:endParaRPr>
          </a:p>
          <a:p>
            <a:pPr marR="0" lvl="0" algn="l" defTabSz="914400" rtl="0" eaLnBrk="1" fontAlgn="auto" latinLnBrk="1" hangingPunct="1">
              <a:lnSpc>
                <a:spcPct val="100000"/>
              </a:lnSpc>
              <a:spcBef>
                <a:spcPct val="0"/>
              </a:spcBef>
              <a:spcAft>
                <a:spcPts val="0"/>
              </a:spcAft>
              <a:buClrTx/>
              <a:buSzTx/>
              <a:tabLst/>
              <a:defRPr/>
            </a:pPr>
            <a:r>
              <a:rPr lang="ko-KR" altLang="en-US" sz="2000" dirty="0">
                <a:latin typeface="+mj-lt"/>
                <a:ea typeface="+mj-ea"/>
                <a:cs typeface="+mj-cs"/>
              </a:rPr>
              <a:t>정보만 주어진다면 세상에 일어나는 </a:t>
            </a:r>
            <a:endParaRPr lang="en-US" altLang="ko-KR" sz="2000" dirty="0">
              <a:latin typeface="+mj-lt"/>
              <a:ea typeface="+mj-ea"/>
              <a:cs typeface="+mj-cs"/>
            </a:endParaRPr>
          </a:p>
          <a:p>
            <a:pPr marR="0" lvl="0" algn="l" defTabSz="914400" rtl="0" eaLnBrk="1" fontAlgn="auto" latinLnBrk="1" hangingPunct="1">
              <a:lnSpc>
                <a:spcPct val="100000"/>
              </a:lnSpc>
              <a:spcBef>
                <a:spcPct val="0"/>
              </a:spcBef>
              <a:spcAft>
                <a:spcPts val="0"/>
              </a:spcAft>
              <a:buClrTx/>
              <a:buSzTx/>
              <a:tabLst/>
              <a:defRPr/>
            </a:pPr>
            <a:r>
              <a:rPr lang="ko-KR" altLang="en-US" sz="2000" dirty="0">
                <a:latin typeface="+mj-lt"/>
                <a:ea typeface="+mj-ea"/>
                <a:cs typeface="+mj-cs"/>
              </a:rPr>
              <a:t>모든 일들을 예측할 수 있다</a:t>
            </a:r>
            <a:r>
              <a:rPr lang="en-US" altLang="ko-KR" sz="2000" dirty="0">
                <a:latin typeface="+mj-lt"/>
                <a:ea typeface="+mj-ea"/>
                <a:cs typeface="+mj-cs"/>
              </a:rPr>
              <a:t>. </a:t>
            </a:r>
          </a:p>
          <a:p>
            <a:pPr marR="0" lvl="0" algn="l" defTabSz="914400" rtl="0" eaLnBrk="1" fontAlgn="auto" latinLnBrk="1" hangingPunct="1">
              <a:lnSpc>
                <a:spcPct val="100000"/>
              </a:lnSpc>
              <a:spcBef>
                <a:spcPct val="0"/>
              </a:spcBef>
              <a:spcAft>
                <a:spcPts val="0"/>
              </a:spcAft>
              <a:buClrTx/>
              <a:buSzTx/>
              <a:tabLst/>
              <a:defRPr/>
            </a:pPr>
            <a:endParaRPr lang="en-US" altLang="ko-KR" sz="2000" dirty="0">
              <a:latin typeface="+mj-lt"/>
              <a:ea typeface="+mj-ea"/>
              <a:cs typeface="+mj-cs"/>
            </a:endParaRPr>
          </a:p>
          <a:p>
            <a:pPr marR="0" lvl="0" algn="l" defTabSz="914400" rtl="0" eaLnBrk="1" fontAlgn="auto" latinLnBrk="1" hangingPunct="1">
              <a:lnSpc>
                <a:spcPct val="100000"/>
              </a:lnSpc>
              <a:spcBef>
                <a:spcPct val="0"/>
              </a:spcBef>
              <a:spcAft>
                <a:spcPts val="0"/>
              </a:spcAft>
              <a:buClrTx/>
              <a:buSzTx/>
              <a:tabLst/>
              <a:defRPr/>
            </a:pPr>
            <a:endParaRPr lang="en-US" altLang="ko-KR" sz="2000" dirty="0">
              <a:latin typeface="+mj-lt"/>
              <a:ea typeface="+mj-ea"/>
              <a:cs typeface="+mj-cs"/>
            </a:endParaRPr>
          </a:p>
          <a:p>
            <a:pPr marR="0" lvl="0" algn="l" defTabSz="914400" rtl="0" eaLnBrk="1" fontAlgn="auto" latinLnBrk="1" hangingPunct="1">
              <a:lnSpc>
                <a:spcPct val="100000"/>
              </a:lnSpc>
              <a:spcBef>
                <a:spcPct val="0"/>
              </a:spcBef>
              <a:spcAft>
                <a:spcPts val="0"/>
              </a:spcAft>
              <a:buClrTx/>
              <a:buSzTx/>
              <a:tabLst/>
              <a:defRPr/>
            </a:pPr>
            <a:r>
              <a:rPr lang="ko-KR" altLang="en-US" sz="2000" dirty="0">
                <a:latin typeface="+mj-lt"/>
                <a:ea typeface="+mj-ea"/>
                <a:cs typeface="+mj-cs"/>
              </a:rPr>
              <a:t>속도와 위치는 독립적으로 측정할</a:t>
            </a:r>
            <a:endParaRPr lang="en-US" altLang="ko-KR" sz="2000" dirty="0">
              <a:latin typeface="+mj-lt"/>
              <a:ea typeface="+mj-ea"/>
              <a:cs typeface="+mj-cs"/>
            </a:endParaRPr>
          </a:p>
          <a:p>
            <a:pPr marR="0" lvl="0" algn="l" defTabSz="914400" rtl="0" eaLnBrk="1" fontAlgn="auto" latinLnBrk="1" hangingPunct="1">
              <a:lnSpc>
                <a:spcPct val="100000"/>
              </a:lnSpc>
              <a:spcBef>
                <a:spcPct val="0"/>
              </a:spcBef>
              <a:spcAft>
                <a:spcPts val="0"/>
              </a:spcAft>
              <a:buClrTx/>
              <a:buSzTx/>
              <a:tabLst/>
              <a:defRPr/>
            </a:pPr>
            <a:r>
              <a:rPr lang="ko-KR" altLang="en-US" sz="2000" dirty="0">
                <a:latin typeface="+mj-lt"/>
                <a:ea typeface="+mj-ea"/>
                <a:cs typeface="+mj-cs"/>
              </a:rPr>
              <a:t>수 있는 값이다</a:t>
            </a:r>
            <a:r>
              <a:rPr lang="en-US" altLang="ko-KR" sz="2000" dirty="0">
                <a:latin typeface="+mj-lt"/>
                <a:ea typeface="+mj-ea"/>
                <a:cs typeface="+mj-cs"/>
              </a:rPr>
              <a:t>. </a:t>
            </a:r>
          </a:p>
          <a:p>
            <a:pPr marR="0" lvl="0" algn="l" defTabSz="914400" rtl="0" eaLnBrk="1" fontAlgn="auto" latinLnBrk="1" hangingPunct="1">
              <a:lnSpc>
                <a:spcPct val="100000"/>
              </a:lnSpc>
              <a:spcBef>
                <a:spcPct val="0"/>
              </a:spcBef>
              <a:spcAft>
                <a:spcPts val="0"/>
              </a:spcAft>
              <a:buClrTx/>
              <a:buSzTx/>
              <a:tabLst/>
              <a:defRPr/>
            </a:pPr>
            <a:endParaRPr lang="en-US" altLang="ko-KR" sz="2000" dirty="0">
              <a:latin typeface="+mj-lt"/>
              <a:ea typeface="+mj-ea"/>
              <a:cs typeface="+mj-cs"/>
            </a:endParaRPr>
          </a:p>
          <a:p>
            <a:pPr marR="0" lvl="0" algn="l" defTabSz="914400" rtl="0" eaLnBrk="1" fontAlgn="auto" latinLnBrk="1" hangingPunct="1">
              <a:lnSpc>
                <a:spcPct val="100000"/>
              </a:lnSpc>
              <a:spcBef>
                <a:spcPct val="0"/>
              </a:spcBef>
              <a:spcAft>
                <a:spcPts val="0"/>
              </a:spcAft>
              <a:buClrTx/>
              <a:buSzTx/>
              <a:tabLst/>
              <a:defRPr/>
            </a:pPr>
            <a:endParaRPr lang="en-US" altLang="ko-KR" sz="2000" dirty="0">
              <a:latin typeface="+mj-lt"/>
              <a:ea typeface="+mj-ea"/>
              <a:cs typeface="+mj-cs"/>
            </a:endParaRPr>
          </a:p>
          <a:p>
            <a:pPr marR="0" lvl="0" algn="l" defTabSz="914400" rtl="0" eaLnBrk="1" fontAlgn="auto" latinLnBrk="1" hangingPunct="1">
              <a:lnSpc>
                <a:spcPct val="100000"/>
              </a:lnSpc>
              <a:spcBef>
                <a:spcPct val="0"/>
              </a:spcBef>
              <a:spcAft>
                <a:spcPts val="0"/>
              </a:spcAft>
              <a:buClrTx/>
              <a:buSzTx/>
              <a:tabLst/>
              <a:defRPr/>
            </a:pPr>
            <a:r>
              <a:rPr lang="ko-KR" altLang="en-US" sz="2000" dirty="0">
                <a:latin typeface="+mj-lt"/>
                <a:ea typeface="+mj-ea"/>
                <a:cs typeface="+mj-cs"/>
              </a:rPr>
              <a:t>이 세상의 물질들을 이루는 원자나 양성자</a:t>
            </a:r>
            <a:r>
              <a:rPr lang="en-US" altLang="ko-KR" sz="2000" dirty="0">
                <a:latin typeface="+mj-lt"/>
                <a:ea typeface="+mj-ea"/>
                <a:cs typeface="+mj-cs"/>
              </a:rPr>
              <a:t>, </a:t>
            </a:r>
            <a:r>
              <a:rPr lang="ko-KR" altLang="en-US" sz="2000" dirty="0">
                <a:latin typeface="+mj-lt"/>
                <a:ea typeface="+mj-ea"/>
                <a:cs typeface="+mj-cs"/>
              </a:rPr>
              <a:t>전자 등은 아주 작은 공처럼</a:t>
            </a:r>
            <a:endParaRPr lang="en-US" altLang="ko-KR" sz="2000" dirty="0">
              <a:latin typeface="+mj-lt"/>
              <a:ea typeface="+mj-ea"/>
              <a:cs typeface="+mj-cs"/>
            </a:endParaRPr>
          </a:p>
          <a:p>
            <a:pPr marR="0" lvl="0" algn="l" defTabSz="914400" rtl="0" eaLnBrk="1" fontAlgn="auto" latinLnBrk="1" hangingPunct="1">
              <a:lnSpc>
                <a:spcPct val="100000"/>
              </a:lnSpc>
              <a:spcBef>
                <a:spcPct val="0"/>
              </a:spcBef>
              <a:spcAft>
                <a:spcPts val="0"/>
              </a:spcAft>
              <a:buClrTx/>
              <a:buSzTx/>
              <a:tabLst/>
              <a:defRPr/>
            </a:pPr>
            <a:r>
              <a:rPr lang="ko-KR" altLang="en-US" sz="2000" dirty="0">
                <a:latin typeface="+mj-lt"/>
                <a:ea typeface="+mj-ea"/>
                <a:cs typeface="+mj-cs"/>
              </a:rPr>
              <a:t>상상하면 된다</a:t>
            </a:r>
            <a:r>
              <a:rPr lang="en-US" altLang="ko-KR" sz="2000" dirty="0">
                <a:latin typeface="+mj-lt"/>
                <a:ea typeface="+mj-ea"/>
                <a:cs typeface="+mj-cs"/>
              </a:rPr>
              <a:t>. </a:t>
            </a:r>
            <a:endParaRPr kumimoji="0" lang="ko-KR" altLang="en-US" sz="2000" i="0" u="none" strike="noStrike" kern="1200" cap="none" spc="0" normalizeH="0" baseline="0" noProof="0" dirty="0">
              <a:ln>
                <a:noFill/>
              </a:ln>
              <a:solidFill>
                <a:schemeClr val="tx1"/>
              </a:solidFill>
              <a:effectLst/>
              <a:uLnTx/>
              <a:uFillTx/>
              <a:latin typeface="+mj-lt"/>
              <a:ea typeface="+mj-ea"/>
              <a:cs typeface="+mj-cs"/>
            </a:endParaRPr>
          </a:p>
        </p:txBody>
      </p:sp>
      <p:sp>
        <p:nvSpPr>
          <p:cNvPr id="3" name="직사각형 2"/>
          <p:cNvSpPr/>
          <p:nvPr/>
        </p:nvSpPr>
        <p:spPr>
          <a:xfrm>
            <a:off x="863568" y="995853"/>
            <a:ext cx="2829621" cy="400110"/>
          </a:xfrm>
          <a:prstGeom prst="rect">
            <a:avLst/>
          </a:prstGeom>
          <a:solidFill>
            <a:srgbClr val="FFFF00"/>
          </a:solidFill>
        </p:spPr>
        <p:txBody>
          <a:bodyPr wrap="none">
            <a:spAutoFit/>
          </a:bodyPr>
          <a:lstStyle/>
          <a:p>
            <a:r>
              <a:rPr lang="ko-KR" altLang="en-US" sz="2000" i="1" dirty="0">
                <a:solidFill>
                  <a:srgbClr val="7030A0"/>
                </a:solidFill>
              </a:rPr>
              <a:t>고전</a:t>
            </a:r>
            <a:r>
              <a:rPr lang="en-US" altLang="ko-KR" sz="2000" i="1" dirty="0">
                <a:solidFill>
                  <a:srgbClr val="7030A0"/>
                </a:solidFill>
              </a:rPr>
              <a:t>(</a:t>
            </a:r>
            <a:r>
              <a:rPr lang="ko-KR" altLang="en-US" sz="2000" i="1" dirty="0" err="1">
                <a:solidFill>
                  <a:srgbClr val="7030A0"/>
                </a:solidFill>
              </a:rPr>
              <a:t>뉴튼</a:t>
            </a:r>
            <a:r>
              <a:rPr lang="ko-KR" altLang="en-US" sz="2000" i="1" dirty="0">
                <a:solidFill>
                  <a:srgbClr val="7030A0"/>
                </a:solidFill>
              </a:rPr>
              <a:t> 역학</a:t>
            </a:r>
            <a:r>
              <a:rPr lang="en-US" altLang="ko-KR" sz="2000" i="1" dirty="0">
                <a:solidFill>
                  <a:srgbClr val="7030A0"/>
                </a:solidFill>
              </a:rPr>
              <a:t>)</a:t>
            </a:r>
            <a:r>
              <a:rPr lang="ko-KR" altLang="en-US" sz="2000" i="1" dirty="0">
                <a:solidFill>
                  <a:srgbClr val="7030A0"/>
                </a:solidFill>
              </a:rPr>
              <a:t>적 관점</a:t>
            </a:r>
          </a:p>
        </p:txBody>
      </p:sp>
      <p:sp>
        <p:nvSpPr>
          <p:cNvPr id="4" name="직사각형 3"/>
          <p:cNvSpPr/>
          <p:nvPr/>
        </p:nvSpPr>
        <p:spPr>
          <a:xfrm>
            <a:off x="4579372" y="1429241"/>
            <a:ext cx="4572000" cy="3785652"/>
          </a:xfrm>
          <a:prstGeom prst="rect">
            <a:avLst/>
          </a:prstGeom>
        </p:spPr>
        <p:txBody>
          <a:bodyPr>
            <a:spAutoFit/>
          </a:bodyPr>
          <a:lstStyle/>
          <a:p>
            <a:pPr lvl="0">
              <a:spcBef>
                <a:spcPct val="0"/>
              </a:spcBef>
              <a:defRPr/>
            </a:pPr>
            <a:r>
              <a:rPr lang="ko-KR" altLang="en-US" sz="2000" dirty="0"/>
              <a:t>입자의 위치와 속도에 대한 정확한 정보를 동시에 얻는 것이 원칙적으로 불가능하다</a:t>
            </a:r>
            <a:r>
              <a:rPr lang="en-US" altLang="ko-KR" sz="2000" dirty="0"/>
              <a:t>.</a:t>
            </a:r>
          </a:p>
          <a:p>
            <a:pPr lvl="0">
              <a:spcBef>
                <a:spcPct val="0"/>
              </a:spcBef>
              <a:defRPr/>
            </a:pPr>
            <a:endParaRPr lang="en-US" altLang="ko-KR" sz="2000" dirty="0"/>
          </a:p>
          <a:p>
            <a:pPr lvl="0">
              <a:spcBef>
                <a:spcPct val="0"/>
              </a:spcBef>
              <a:defRPr/>
            </a:pPr>
            <a:r>
              <a:rPr lang="ko-KR" altLang="en-US" sz="2000" dirty="0"/>
              <a:t>빛이든 입자든 위치를 정확히 결정하는 과정에서 속도가 무작위로 바뀌고</a:t>
            </a:r>
            <a:r>
              <a:rPr lang="en-US" altLang="ko-KR" sz="2000" dirty="0"/>
              <a:t>, </a:t>
            </a:r>
            <a:r>
              <a:rPr lang="ko-KR" altLang="en-US" sz="2000" dirty="0"/>
              <a:t>속도를 정확히 측정하는 과정에서 항상 위치가 모호해진다</a:t>
            </a:r>
            <a:r>
              <a:rPr lang="en-US" altLang="ko-KR" sz="2000" dirty="0"/>
              <a:t>.</a:t>
            </a:r>
          </a:p>
          <a:p>
            <a:pPr lvl="0">
              <a:spcBef>
                <a:spcPct val="0"/>
              </a:spcBef>
              <a:defRPr/>
            </a:pPr>
            <a:endParaRPr lang="en-US" altLang="ko-KR" sz="2000" dirty="0"/>
          </a:p>
          <a:p>
            <a:pPr>
              <a:spcBef>
                <a:spcPct val="0"/>
              </a:spcBef>
              <a:defRPr/>
            </a:pPr>
            <a:r>
              <a:rPr lang="ko-KR" altLang="en-US" sz="2000" dirty="0"/>
              <a:t>입자들은 유령처럼 공간 중에 퍼져있으며 서로 겹쳐져서 뚜렷해지거나 사라지기도 한다</a:t>
            </a:r>
            <a:r>
              <a:rPr lang="en-US" altLang="ko-KR" sz="2000" dirty="0"/>
              <a:t>. </a:t>
            </a:r>
          </a:p>
        </p:txBody>
      </p:sp>
      <p:sp>
        <p:nvSpPr>
          <p:cNvPr id="15" name="직사각형 14"/>
          <p:cNvSpPr/>
          <p:nvPr/>
        </p:nvSpPr>
        <p:spPr>
          <a:xfrm>
            <a:off x="5220072" y="995853"/>
            <a:ext cx="2829621" cy="400110"/>
          </a:xfrm>
          <a:prstGeom prst="rect">
            <a:avLst/>
          </a:prstGeom>
          <a:solidFill>
            <a:srgbClr val="FFFF00"/>
          </a:solidFill>
        </p:spPr>
        <p:txBody>
          <a:bodyPr wrap="none">
            <a:spAutoFit/>
          </a:bodyPr>
          <a:lstStyle/>
          <a:p>
            <a:r>
              <a:rPr lang="ko-KR" altLang="en-US" sz="2000" i="1" dirty="0">
                <a:solidFill>
                  <a:srgbClr val="7030A0"/>
                </a:solidFill>
              </a:rPr>
              <a:t>현대</a:t>
            </a:r>
            <a:r>
              <a:rPr lang="en-US" altLang="ko-KR" sz="2000" i="1" dirty="0">
                <a:solidFill>
                  <a:srgbClr val="7030A0"/>
                </a:solidFill>
              </a:rPr>
              <a:t>(</a:t>
            </a:r>
            <a:r>
              <a:rPr lang="ko-KR" altLang="en-US" sz="2000" i="1" dirty="0">
                <a:solidFill>
                  <a:srgbClr val="7030A0"/>
                </a:solidFill>
              </a:rPr>
              <a:t>양자 역학</a:t>
            </a:r>
            <a:r>
              <a:rPr lang="en-US" altLang="ko-KR" sz="2000" i="1" dirty="0">
                <a:solidFill>
                  <a:srgbClr val="7030A0"/>
                </a:solidFill>
              </a:rPr>
              <a:t>)</a:t>
            </a:r>
            <a:r>
              <a:rPr lang="ko-KR" altLang="en-US" sz="2000" i="1" dirty="0">
                <a:solidFill>
                  <a:srgbClr val="7030A0"/>
                </a:solidFill>
              </a:rPr>
              <a:t>적 관점</a:t>
            </a:r>
          </a:p>
        </p:txBody>
      </p:sp>
      <p:sp>
        <p:nvSpPr>
          <p:cNvPr id="9" name="제목 1"/>
          <p:cNvSpPr txBox="1">
            <a:spLocks/>
          </p:cNvSpPr>
          <p:nvPr/>
        </p:nvSpPr>
        <p:spPr>
          <a:xfrm>
            <a:off x="1424162" y="5572297"/>
            <a:ext cx="6178796" cy="706090"/>
          </a:xfrm>
          <a:prstGeom prst="rect">
            <a:avLst/>
          </a:prstGeom>
        </p:spPr>
        <p:txBody>
          <a:bodyPr vert="horz" lIns="91440" tIns="45720" rIns="91440" bIns="45720" rtlCol="0" anchor="ctr">
            <a:noAutofit/>
          </a:bodyPr>
          <a:lstStyle/>
          <a:p>
            <a:pPr lvl="0">
              <a:spcBef>
                <a:spcPct val="0"/>
              </a:spcBef>
              <a:defRPr/>
            </a:pPr>
            <a:r>
              <a:rPr lang="ko-KR" altLang="en-US" sz="2000" i="1" dirty="0">
                <a:latin typeface="+mj-lt"/>
                <a:ea typeface="+mj-ea"/>
                <a:cs typeface="+mj-cs"/>
              </a:rPr>
              <a:t>하지만 거시적</a:t>
            </a:r>
            <a:r>
              <a:rPr lang="en-US" altLang="ko-KR" sz="2000" i="1" dirty="0"/>
              <a:t>(</a:t>
            </a:r>
            <a:r>
              <a:rPr lang="ko-KR" altLang="en-US" sz="2000" i="1" dirty="0"/>
              <a:t>질량이 크고 파장이 짧은</a:t>
            </a:r>
            <a:r>
              <a:rPr lang="en-US" altLang="ko-KR" sz="2000" i="1" dirty="0"/>
              <a:t>)</a:t>
            </a:r>
            <a:r>
              <a:rPr lang="ko-KR" altLang="en-US" sz="2000" i="1" dirty="0">
                <a:latin typeface="+mj-lt"/>
                <a:ea typeface="+mj-ea"/>
                <a:cs typeface="+mj-cs"/>
              </a:rPr>
              <a:t> 세계에서는 </a:t>
            </a:r>
            <a:endParaRPr lang="en-US" altLang="ko-KR" sz="2000" i="1" dirty="0">
              <a:latin typeface="+mj-lt"/>
              <a:ea typeface="+mj-ea"/>
              <a:cs typeface="+mj-cs"/>
            </a:endParaRPr>
          </a:p>
          <a:p>
            <a:pPr lvl="0">
              <a:spcBef>
                <a:spcPct val="0"/>
              </a:spcBef>
              <a:defRPr/>
            </a:pPr>
            <a:r>
              <a:rPr lang="ko-KR" altLang="en-US" sz="2000" i="1" dirty="0">
                <a:latin typeface="+mj-lt"/>
                <a:ea typeface="+mj-ea"/>
                <a:cs typeface="+mj-cs"/>
              </a:rPr>
              <a:t>양자역학이나 </a:t>
            </a:r>
            <a:r>
              <a:rPr lang="ko-KR" altLang="en-US" sz="2000" i="1" dirty="0" err="1">
                <a:latin typeface="+mj-lt"/>
                <a:ea typeface="+mj-ea"/>
                <a:cs typeface="+mj-cs"/>
              </a:rPr>
              <a:t>뉴튼</a:t>
            </a:r>
            <a:r>
              <a:rPr lang="ko-KR" altLang="en-US" sz="2000" i="1" dirty="0">
                <a:latin typeface="+mj-lt"/>
                <a:ea typeface="+mj-ea"/>
                <a:cs typeface="+mj-cs"/>
              </a:rPr>
              <a:t> 역학이나 거의 같은 결과를 준다</a:t>
            </a:r>
            <a:r>
              <a:rPr lang="en-US" altLang="ko-KR" sz="2000" i="1" dirty="0">
                <a:latin typeface="+mj-lt"/>
                <a:ea typeface="+mj-ea"/>
                <a:cs typeface="+mj-cs"/>
              </a:rPr>
              <a:t>. </a:t>
            </a:r>
            <a:endParaRPr kumimoji="0" lang="ko-KR" altLang="en-US" sz="2000" i="1"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1712707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0" y="44450"/>
            <a:ext cx="9144000" cy="706438"/>
          </a:xfrm>
        </p:spPr>
        <p:txBody>
          <a:bodyPr>
            <a:noAutofit/>
          </a:bodyPr>
          <a:lstStyle/>
          <a:p>
            <a:pPr algn="l"/>
            <a:r>
              <a:rPr lang="en-US" altLang="ko-KR" sz="3200" b="1" dirty="0"/>
              <a:t>Summary : Ambiguous World</a:t>
            </a:r>
            <a:endParaRPr lang="ko-KR" altLang="en-US" sz="3200" b="1" dirty="0"/>
          </a:p>
        </p:txBody>
      </p:sp>
      <p:sp>
        <p:nvSpPr>
          <p:cNvPr id="16" name="제목 1"/>
          <p:cNvSpPr txBox="1">
            <a:spLocks/>
          </p:cNvSpPr>
          <p:nvPr/>
        </p:nvSpPr>
        <p:spPr>
          <a:xfrm>
            <a:off x="112216" y="2963495"/>
            <a:ext cx="4332324" cy="706090"/>
          </a:xfrm>
          <a:prstGeom prst="rect">
            <a:avLst/>
          </a:prstGeom>
        </p:spPr>
        <p:txBody>
          <a:bodyPr vert="horz" lIns="91440" tIns="45720" rIns="91440" bIns="45720" rtlCol="0" anchor="ctr">
            <a:noAutofit/>
          </a:bodyPr>
          <a:lstStyle/>
          <a:p>
            <a:pPr lvl="0">
              <a:spcBef>
                <a:spcPct val="0"/>
              </a:spcBef>
              <a:defRPr/>
            </a:pPr>
            <a:r>
              <a:rPr lang="en-US" altLang="ko-KR" sz="2000" dirty="0">
                <a:ea typeface="+mj-ea"/>
                <a:cs typeface="+mj-cs"/>
              </a:rPr>
              <a:t>If each particle's position and velocity are given, what happens in the world can be predicted. </a:t>
            </a:r>
          </a:p>
          <a:p>
            <a:pPr marR="0" lvl="0" algn="l" defTabSz="914400" rtl="0" eaLnBrk="1" fontAlgn="auto" latinLnBrk="1" hangingPunct="1">
              <a:lnSpc>
                <a:spcPct val="100000"/>
              </a:lnSpc>
              <a:spcBef>
                <a:spcPct val="0"/>
              </a:spcBef>
              <a:spcAft>
                <a:spcPts val="0"/>
              </a:spcAft>
              <a:buClrTx/>
              <a:buSzTx/>
              <a:tabLst/>
              <a:defRPr/>
            </a:pPr>
            <a:endParaRPr lang="en-US" altLang="ko-KR" sz="2000" dirty="0">
              <a:ea typeface="+mj-ea"/>
              <a:cs typeface="+mj-cs"/>
            </a:endParaRPr>
          </a:p>
          <a:p>
            <a:pPr marR="0" lvl="0" algn="l" defTabSz="914400" rtl="0" eaLnBrk="1" fontAlgn="auto" latinLnBrk="1" hangingPunct="1">
              <a:lnSpc>
                <a:spcPct val="100000"/>
              </a:lnSpc>
              <a:spcBef>
                <a:spcPct val="0"/>
              </a:spcBef>
              <a:spcAft>
                <a:spcPts val="0"/>
              </a:spcAft>
              <a:buClrTx/>
              <a:buSzTx/>
              <a:tabLst/>
              <a:defRPr/>
            </a:pPr>
            <a:r>
              <a:rPr lang="en-US" altLang="ko-KR" sz="2000" dirty="0">
                <a:ea typeface="+mj-ea"/>
                <a:cs typeface="+mj-cs"/>
              </a:rPr>
              <a:t>Speed and position can be measured independently. </a:t>
            </a:r>
          </a:p>
          <a:p>
            <a:pPr marR="0" lvl="0" algn="l" defTabSz="914400" rtl="0" eaLnBrk="1" fontAlgn="auto" latinLnBrk="1" hangingPunct="1">
              <a:lnSpc>
                <a:spcPct val="100000"/>
              </a:lnSpc>
              <a:spcBef>
                <a:spcPct val="0"/>
              </a:spcBef>
              <a:spcAft>
                <a:spcPts val="0"/>
              </a:spcAft>
              <a:buClrTx/>
              <a:buSzTx/>
              <a:tabLst/>
              <a:defRPr/>
            </a:pPr>
            <a:endParaRPr lang="en-US" altLang="ko-KR" sz="2000" dirty="0">
              <a:ea typeface="+mj-ea"/>
              <a:cs typeface="+mj-cs"/>
            </a:endParaRPr>
          </a:p>
          <a:p>
            <a:pPr marR="0" lvl="0" algn="l" defTabSz="914400" rtl="0" eaLnBrk="1" fontAlgn="auto" latinLnBrk="1" hangingPunct="1">
              <a:lnSpc>
                <a:spcPct val="100000"/>
              </a:lnSpc>
              <a:spcBef>
                <a:spcPct val="0"/>
              </a:spcBef>
              <a:spcAft>
                <a:spcPts val="0"/>
              </a:spcAft>
              <a:buClrTx/>
              <a:buSzTx/>
              <a:tabLst/>
              <a:defRPr/>
            </a:pPr>
            <a:endParaRPr lang="en-US" altLang="ko-KR" sz="2000" dirty="0">
              <a:ea typeface="+mj-ea"/>
              <a:cs typeface="+mj-cs"/>
            </a:endParaRPr>
          </a:p>
          <a:p>
            <a:pPr marR="0" lvl="0" algn="l" defTabSz="914400" rtl="0" eaLnBrk="1" fontAlgn="auto" latinLnBrk="1" hangingPunct="1">
              <a:lnSpc>
                <a:spcPct val="100000"/>
              </a:lnSpc>
              <a:spcBef>
                <a:spcPct val="0"/>
              </a:spcBef>
              <a:spcAft>
                <a:spcPts val="0"/>
              </a:spcAft>
              <a:buClrTx/>
              <a:buSzTx/>
              <a:tabLst/>
              <a:defRPr/>
            </a:pPr>
            <a:r>
              <a:rPr lang="en-US" altLang="ko-KR" sz="2000" dirty="0">
                <a:ea typeface="+mj-ea"/>
                <a:cs typeface="+mj-cs"/>
              </a:rPr>
              <a:t>You can imagine very small ball, when you think of the atoms, protons, and electrons that make up the materials of the world. </a:t>
            </a:r>
            <a:endParaRPr kumimoji="0" lang="ko-KR" altLang="en-US" sz="2000" i="0" u="none" strike="noStrike" kern="1200" cap="none" spc="0" normalizeH="0" baseline="0" noProof="0" dirty="0">
              <a:ln>
                <a:noFill/>
              </a:ln>
              <a:solidFill>
                <a:schemeClr val="tx1"/>
              </a:solidFill>
              <a:effectLst/>
              <a:uLnTx/>
              <a:uFillTx/>
              <a:ea typeface="+mj-ea"/>
              <a:cs typeface="+mj-cs"/>
            </a:endParaRPr>
          </a:p>
        </p:txBody>
      </p:sp>
      <p:sp>
        <p:nvSpPr>
          <p:cNvPr id="3" name="직사각형 2"/>
          <p:cNvSpPr/>
          <p:nvPr/>
        </p:nvSpPr>
        <p:spPr>
          <a:xfrm>
            <a:off x="863568" y="995853"/>
            <a:ext cx="3169586" cy="400110"/>
          </a:xfrm>
          <a:prstGeom prst="rect">
            <a:avLst/>
          </a:prstGeom>
          <a:solidFill>
            <a:srgbClr val="FFFF00"/>
          </a:solidFill>
        </p:spPr>
        <p:txBody>
          <a:bodyPr wrap="none">
            <a:spAutoFit/>
          </a:bodyPr>
          <a:lstStyle/>
          <a:p>
            <a:r>
              <a:rPr lang="en-US" altLang="ko-KR" sz="2000" i="1" dirty="0">
                <a:solidFill>
                  <a:srgbClr val="7030A0"/>
                </a:solidFill>
              </a:rPr>
              <a:t>Classical (Newton) Aspect</a:t>
            </a:r>
            <a:endParaRPr lang="ko-KR" altLang="en-US" sz="2000" i="1" dirty="0">
              <a:solidFill>
                <a:srgbClr val="7030A0"/>
              </a:solidFill>
            </a:endParaRPr>
          </a:p>
        </p:txBody>
      </p:sp>
      <p:sp>
        <p:nvSpPr>
          <p:cNvPr id="4" name="직사각형 3"/>
          <p:cNvSpPr/>
          <p:nvPr/>
        </p:nvSpPr>
        <p:spPr>
          <a:xfrm>
            <a:off x="4579372" y="1429241"/>
            <a:ext cx="4572000" cy="4401205"/>
          </a:xfrm>
          <a:prstGeom prst="rect">
            <a:avLst/>
          </a:prstGeom>
        </p:spPr>
        <p:txBody>
          <a:bodyPr>
            <a:spAutoFit/>
          </a:bodyPr>
          <a:lstStyle/>
          <a:p>
            <a:pPr lvl="0">
              <a:spcBef>
                <a:spcPct val="0"/>
              </a:spcBef>
              <a:defRPr/>
            </a:pPr>
            <a:r>
              <a:rPr lang="en-US" altLang="ko-KR" sz="2000" dirty="0"/>
              <a:t>In principle, it is impossible to obtain accurate information on particle position and velocity at the same time.</a:t>
            </a:r>
          </a:p>
          <a:p>
            <a:pPr lvl="0">
              <a:spcBef>
                <a:spcPct val="0"/>
              </a:spcBef>
              <a:defRPr/>
            </a:pPr>
            <a:endParaRPr lang="en-US" altLang="ko-KR" sz="2000" dirty="0"/>
          </a:p>
          <a:p>
            <a:pPr lvl="0">
              <a:spcBef>
                <a:spcPct val="0"/>
              </a:spcBef>
              <a:defRPr/>
            </a:pPr>
            <a:r>
              <a:rPr lang="en-US" altLang="ko-KR" sz="2000" dirty="0"/>
              <a:t>In the process of accurately determining the position of light or particles, the velocity changes randomly, and the position is always ambiguous in the process of accurately measuring the velocity.</a:t>
            </a:r>
          </a:p>
          <a:p>
            <a:pPr lvl="0">
              <a:spcBef>
                <a:spcPct val="0"/>
              </a:spcBef>
              <a:defRPr/>
            </a:pPr>
            <a:endParaRPr lang="en-US" altLang="ko-KR" sz="2000" dirty="0"/>
          </a:p>
          <a:p>
            <a:pPr>
              <a:spcBef>
                <a:spcPct val="0"/>
              </a:spcBef>
              <a:defRPr/>
            </a:pPr>
            <a:r>
              <a:rPr lang="en-US" altLang="ko-KR" sz="2000" dirty="0"/>
              <a:t>Particles are spread in space like ghosts, overlapping each other and becoming apparent or disappearing. </a:t>
            </a:r>
          </a:p>
        </p:txBody>
      </p:sp>
      <p:sp>
        <p:nvSpPr>
          <p:cNvPr id="15" name="직사각형 14"/>
          <p:cNvSpPr/>
          <p:nvPr/>
        </p:nvSpPr>
        <p:spPr>
          <a:xfrm>
            <a:off x="5220072" y="995853"/>
            <a:ext cx="3276987" cy="400110"/>
          </a:xfrm>
          <a:prstGeom prst="rect">
            <a:avLst/>
          </a:prstGeom>
          <a:solidFill>
            <a:srgbClr val="FFFF00"/>
          </a:solidFill>
        </p:spPr>
        <p:txBody>
          <a:bodyPr wrap="none">
            <a:spAutoFit/>
          </a:bodyPr>
          <a:lstStyle/>
          <a:p>
            <a:r>
              <a:rPr lang="en-US" altLang="ko-KR" sz="2000" i="1" dirty="0">
                <a:solidFill>
                  <a:srgbClr val="7030A0"/>
                </a:solidFill>
              </a:rPr>
              <a:t>Modern (Quantum) Aspect</a:t>
            </a:r>
            <a:endParaRPr lang="ko-KR" altLang="en-US" sz="2000" i="1" dirty="0">
              <a:solidFill>
                <a:srgbClr val="7030A0"/>
              </a:solidFill>
            </a:endParaRPr>
          </a:p>
        </p:txBody>
      </p:sp>
      <p:sp>
        <p:nvSpPr>
          <p:cNvPr id="9" name="제목 1"/>
          <p:cNvSpPr txBox="1">
            <a:spLocks/>
          </p:cNvSpPr>
          <p:nvPr/>
        </p:nvSpPr>
        <p:spPr>
          <a:xfrm>
            <a:off x="719572" y="5813862"/>
            <a:ext cx="7704856" cy="962615"/>
          </a:xfrm>
          <a:prstGeom prst="rect">
            <a:avLst/>
          </a:prstGeom>
          <a:solidFill>
            <a:schemeClr val="bg1"/>
          </a:solidFill>
        </p:spPr>
        <p:txBody>
          <a:bodyPr vert="horz" lIns="91440" tIns="45720" rIns="91440" bIns="45720" rtlCol="0" anchor="ctr">
            <a:noAutofit/>
          </a:bodyPr>
          <a:lstStyle/>
          <a:p>
            <a:pPr lvl="0" algn="ctr">
              <a:spcBef>
                <a:spcPct val="0"/>
              </a:spcBef>
              <a:defRPr/>
            </a:pPr>
            <a:r>
              <a:rPr lang="en-US" altLang="ko-KR" sz="2000" i="1" dirty="0">
                <a:solidFill>
                  <a:srgbClr val="7030A0"/>
                </a:solidFill>
                <a:latin typeface="+mj-lt"/>
                <a:ea typeface="+mj-ea"/>
                <a:cs typeface="+mj-cs"/>
              </a:rPr>
              <a:t>But in a macroscopic (massive and short wavelength) world, quantum mechanics or Newtonian mechanics give almost the same results</a:t>
            </a:r>
            <a:endParaRPr kumimoji="0" lang="ko-KR" altLang="en-US" sz="2000" i="1" u="none" strike="noStrike" kern="1200" cap="none" spc="0" normalizeH="0" baseline="0" noProof="0" dirty="0">
              <a:ln>
                <a:noFill/>
              </a:ln>
              <a:solidFill>
                <a:srgbClr val="7030A0"/>
              </a:solidFill>
              <a:effectLst/>
              <a:uLnTx/>
              <a:uFillTx/>
              <a:latin typeface="+mj-lt"/>
              <a:ea typeface="+mj-ea"/>
              <a:cs typeface="+mj-cs"/>
            </a:endParaRPr>
          </a:p>
        </p:txBody>
      </p:sp>
    </p:spTree>
    <p:extLst>
      <p:ext uri="{BB962C8B-B14F-4D97-AF65-F5344CB8AC3E}">
        <p14:creationId xmlns:p14="http://schemas.microsoft.com/office/powerpoint/2010/main" val="556682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제목 10"/>
          <p:cNvSpPr>
            <a:spLocks noGrp="1"/>
          </p:cNvSpPr>
          <p:nvPr>
            <p:ph type="title" idx="4294967295"/>
          </p:nvPr>
        </p:nvSpPr>
        <p:spPr>
          <a:xfrm>
            <a:off x="14582" y="497"/>
            <a:ext cx="9129418" cy="1052240"/>
          </a:xfrm>
        </p:spPr>
        <p:txBody>
          <a:bodyPr>
            <a:normAutofit/>
          </a:bodyPr>
          <a:lstStyle/>
          <a:p>
            <a:r>
              <a:rPr lang="ko-KR" altLang="en-US" dirty="0"/>
              <a:t>입자와 파동</a:t>
            </a:r>
          </a:p>
        </p:txBody>
      </p:sp>
      <p:pic>
        <p:nvPicPr>
          <p:cNvPr id="4" name="그림 3"/>
          <p:cNvPicPr>
            <a:picLocks noChangeAspect="1"/>
          </p:cNvPicPr>
          <p:nvPr/>
        </p:nvPicPr>
        <p:blipFill>
          <a:blip r:embed="rId2"/>
          <a:stretch>
            <a:fillRect/>
          </a:stretch>
        </p:blipFill>
        <p:spPr>
          <a:xfrm>
            <a:off x="107504" y="908720"/>
            <a:ext cx="4363785" cy="2175694"/>
          </a:xfrm>
          <a:prstGeom prst="rect">
            <a:avLst/>
          </a:prstGeom>
        </p:spPr>
      </p:pic>
      <p:pic>
        <p:nvPicPr>
          <p:cNvPr id="6" name="그림 5"/>
          <p:cNvPicPr>
            <a:picLocks noChangeAspect="1"/>
          </p:cNvPicPr>
          <p:nvPr/>
        </p:nvPicPr>
        <p:blipFill>
          <a:blip r:embed="rId3"/>
          <a:stretch>
            <a:fillRect/>
          </a:stretch>
        </p:blipFill>
        <p:spPr>
          <a:xfrm>
            <a:off x="133596" y="3717032"/>
            <a:ext cx="4337693" cy="1728192"/>
          </a:xfrm>
          <a:prstGeom prst="rect">
            <a:avLst/>
          </a:prstGeom>
        </p:spPr>
      </p:pic>
      <p:pic>
        <p:nvPicPr>
          <p:cNvPr id="8" name="그림 7"/>
          <p:cNvPicPr>
            <a:picLocks noChangeAspect="1"/>
          </p:cNvPicPr>
          <p:nvPr/>
        </p:nvPicPr>
        <p:blipFill>
          <a:blip r:embed="rId4"/>
          <a:stretch>
            <a:fillRect/>
          </a:stretch>
        </p:blipFill>
        <p:spPr>
          <a:xfrm>
            <a:off x="4860032" y="2132856"/>
            <a:ext cx="4152900" cy="2647950"/>
          </a:xfrm>
          <a:prstGeom prst="rect">
            <a:avLst/>
          </a:prstGeom>
        </p:spPr>
      </p:pic>
    </p:spTree>
    <p:extLst>
      <p:ext uri="{BB962C8B-B14F-4D97-AF65-F5344CB8AC3E}">
        <p14:creationId xmlns:p14="http://schemas.microsoft.com/office/powerpoint/2010/main" val="2477825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35496" y="116632"/>
            <a:ext cx="7886700" cy="720080"/>
          </a:xfrm>
        </p:spPr>
        <p:txBody>
          <a:bodyPr>
            <a:noAutofit/>
          </a:bodyPr>
          <a:lstStyle/>
          <a:p>
            <a:r>
              <a:rPr lang="en-US" altLang="ko-KR" sz="3200" dirty="0"/>
              <a:t>Question about the light </a:t>
            </a:r>
            <a:br>
              <a:rPr lang="en-US" altLang="ko-KR" sz="3200" dirty="0"/>
            </a:br>
            <a:r>
              <a:rPr lang="ko-KR" altLang="en-US" sz="3200" dirty="0"/>
              <a:t>빛의 정체에 대한 의문</a:t>
            </a:r>
          </a:p>
        </p:txBody>
      </p:sp>
      <p:sp>
        <p:nvSpPr>
          <p:cNvPr id="12" name="직사각형 11"/>
          <p:cNvSpPr/>
          <p:nvPr/>
        </p:nvSpPr>
        <p:spPr>
          <a:xfrm>
            <a:off x="672401" y="907894"/>
            <a:ext cx="7992888" cy="707886"/>
          </a:xfrm>
          <a:prstGeom prst="rect">
            <a:avLst/>
          </a:prstGeom>
        </p:spPr>
        <p:txBody>
          <a:bodyPr wrap="square">
            <a:spAutoFit/>
          </a:bodyPr>
          <a:lstStyle/>
          <a:p>
            <a:r>
              <a:rPr lang="en-US" altLang="ko-KR" sz="2000" dirty="0"/>
              <a:t>What happen if light passes single or double slits ?</a:t>
            </a:r>
          </a:p>
          <a:p>
            <a:r>
              <a:rPr lang="ko-KR" altLang="en-US" sz="2000" dirty="0"/>
              <a:t>빛이 한 개 또는 두 개의 좁은 틈을 통과하면 어떤 일이 일어날까</a:t>
            </a:r>
            <a:r>
              <a:rPr lang="en-US" altLang="ko-KR" sz="2000" dirty="0"/>
              <a:t>?</a:t>
            </a:r>
          </a:p>
        </p:txBody>
      </p:sp>
      <p:grpSp>
        <p:nvGrpSpPr>
          <p:cNvPr id="20" name="그룹 19"/>
          <p:cNvGrpSpPr/>
          <p:nvPr/>
        </p:nvGrpSpPr>
        <p:grpSpPr>
          <a:xfrm>
            <a:off x="206958" y="1701935"/>
            <a:ext cx="4707967" cy="4300622"/>
            <a:chOff x="206958" y="1701935"/>
            <a:chExt cx="4707967" cy="4300622"/>
          </a:xfrm>
        </p:grpSpPr>
        <p:sp>
          <p:nvSpPr>
            <p:cNvPr id="18" name="직사각형 17"/>
            <p:cNvSpPr/>
            <p:nvPr/>
          </p:nvSpPr>
          <p:spPr>
            <a:xfrm>
              <a:off x="2123728" y="1701935"/>
              <a:ext cx="2791197" cy="19070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flipV="1">
              <a:off x="206958" y="4977330"/>
              <a:ext cx="1025227" cy="1025227"/>
            </a:xfrm>
            <a:prstGeom prst="rect">
              <a:avLst/>
            </a:prstGeom>
          </p:spPr>
        </p:pic>
        <p:sp>
          <p:nvSpPr>
            <p:cNvPr id="9" name="직사각형 8"/>
            <p:cNvSpPr/>
            <p:nvPr/>
          </p:nvSpPr>
          <p:spPr>
            <a:xfrm>
              <a:off x="1655676" y="3374994"/>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순서도: 대체 처리 9"/>
            <p:cNvSpPr/>
            <p:nvPr/>
          </p:nvSpPr>
          <p:spPr>
            <a:xfrm>
              <a:off x="2015716" y="3699030"/>
              <a:ext cx="936104" cy="216024"/>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순서도: 대체 처리 18"/>
            <p:cNvSpPr/>
            <p:nvPr/>
          </p:nvSpPr>
          <p:spPr>
            <a:xfrm>
              <a:off x="2727238" y="2509771"/>
              <a:ext cx="1584176" cy="375366"/>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순서도: 수동 연산 16"/>
            <p:cNvSpPr/>
            <p:nvPr/>
          </p:nvSpPr>
          <p:spPr>
            <a:xfrm rot="2940000">
              <a:off x="1385646" y="4097709"/>
              <a:ext cx="540060" cy="1152128"/>
            </a:xfrm>
            <a:prstGeom prst="flowChartManualOperation">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3" name="그룹 32"/>
          <p:cNvGrpSpPr/>
          <p:nvPr/>
        </p:nvGrpSpPr>
        <p:grpSpPr>
          <a:xfrm>
            <a:off x="3886592" y="1717995"/>
            <a:ext cx="4707967" cy="4300622"/>
            <a:chOff x="3886592" y="1717995"/>
            <a:chExt cx="4707967" cy="4300622"/>
          </a:xfrm>
        </p:grpSpPr>
        <p:sp>
          <p:nvSpPr>
            <p:cNvPr id="23" name="직사각형 22"/>
            <p:cNvSpPr/>
            <p:nvPr/>
          </p:nvSpPr>
          <p:spPr>
            <a:xfrm>
              <a:off x="5803362" y="1717995"/>
              <a:ext cx="2791197" cy="19070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4" name="그림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flipV="1">
              <a:off x="3886592" y="4993390"/>
              <a:ext cx="1025227" cy="1025227"/>
            </a:xfrm>
            <a:prstGeom prst="rect">
              <a:avLst/>
            </a:prstGeom>
          </p:spPr>
        </p:pic>
        <p:sp>
          <p:nvSpPr>
            <p:cNvPr id="25" name="직사각형 24"/>
            <p:cNvSpPr/>
            <p:nvPr/>
          </p:nvSpPr>
          <p:spPr>
            <a:xfrm>
              <a:off x="5335310" y="3391054"/>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순서도: 대체 처리 25"/>
            <p:cNvSpPr/>
            <p:nvPr/>
          </p:nvSpPr>
          <p:spPr>
            <a:xfrm>
              <a:off x="5691850" y="3591314"/>
              <a:ext cx="936104" cy="152276"/>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순서도: 대체 처리 26"/>
            <p:cNvSpPr/>
            <p:nvPr/>
          </p:nvSpPr>
          <p:spPr>
            <a:xfrm>
              <a:off x="6341487" y="2248039"/>
              <a:ext cx="1584176" cy="375366"/>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순서도: 수동 연산 27"/>
            <p:cNvSpPr/>
            <p:nvPr/>
          </p:nvSpPr>
          <p:spPr>
            <a:xfrm rot="2940000">
              <a:off x="5065280" y="4113769"/>
              <a:ext cx="540060" cy="1152128"/>
            </a:xfrm>
            <a:prstGeom prst="flowChartManualOperation">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순서도: 대체 처리 28"/>
            <p:cNvSpPr/>
            <p:nvPr/>
          </p:nvSpPr>
          <p:spPr>
            <a:xfrm>
              <a:off x="5682278" y="3896724"/>
              <a:ext cx="936104" cy="153758"/>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순서도: 대체 처리 29"/>
            <p:cNvSpPr/>
            <p:nvPr/>
          </p:nvSpPr>
          <p:spPr>
            <a:xfrm>
              <a:off x="6338020" y="2776539"/>
              <a:ext cx="1584176" cy="375366"/>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1" name="그림 20"/>
          <p:cNvPicPr>
            <a:picLocks noChangeAspect="1"/>
          </p:cNvPicPr>
          <p:nvPr/>
        </p:nvPicPr>
        <p:blipFill rotWithShape="1">
          <a:blip r:embed="rId3">
            <a:extLst>
              <a:ext uri="{28A0092B-C50C-407E-A947-70E740481C1C}">
                <a14:useLocalDpi xmlns:a14="http://schemas.microsoft.com/office/drawing/2010/main" val="0"/>
              </a:ext>
            </a:extLst>
          </a:blip>
          <a:srcRect l="29000" t="16647" r="30910" b="16647"/>
          <a:stretch/>
        </p:blipFill>
        <p:spPr>
          <a:xfrm>
            <a:off x="8032741" y="2031347"/>
            <a:ext cx="896266" cy="1280380"/>
          </a:xfrm>
          <a:prstGeom prst="rect">
            <a:avLst/>
          </a:prstGeom>
        </p:spPr>
      </p:pic>
      <p:pic>
        <p:nvPicPr>
          <p:cNvPr id="31" name="그림 30"/>
          <p:cNvPicPr>
            <a:picLocks noChangeAspect="1"/>
          </p:cNvPicPr>
          <p:nvPr/>
        </p:nvPicPr>
        <p:blipFill rotWithShape="1">
          <a:blip r:embed="rId4">
            <a:extLst>
              <a:ext uri="{28A0092B-C50C-407E-A947-70E740481C1C}">
                <a14:useLocalDpi xmlns:a14="http://schemas.microsoft.com/office/drawing/2010/main" val="0"/>
              </a:ext>
            </a:extLst>
          </a:blip>
          <a:srcRect l="22503" r="22708" b="-662"/>
          <a:stretch/>
        </p:blipFill>
        <p:spPr>
          <a:xfrm rot="16200000">
            <a:off x="6402634" y="1814443"/>
            <a:ext cx="1512168" cy="1804554"/>
          </a:xfrm>
          <a:prstGeom prst="rect">
            <a:avLst/>
          </a:prstGeom>
        </p:spPr>
      </p:pic>
      <p:sp>
        <p:nvSpPr>
          <p:cNvPr id="34" name="직사각형 33"/>
          <p:cNvSpPr/>
          <p:nvPr/>
        </p:nvSpPr>
        <p:spPr>
          <a:xfrm>
            <a:off x="5392036" y="5540987"/>
            <a:ext cx="3476144" cy="369332"/>
          </a:xfrm>
          <a:prstGeom prst="rect">
            <a:avLst/>
          </a:prstGeom>
        </p:spPr>
        <p:txBody>
          <a:bodyPr wrap="none">
            <a:spAutoFit/>
          </a:bodyPr>
          <a:lstStyle/>
          <a:p>
            <a:r>
              <a:rPr lang="en-US" altLang="ko-KR" dirty="0">
                <a:hlinkClick r:id="rId5"/>
              </a:rPr>
              <a:t>https://yjh-phys.tistory.com/1460</a:t>
            </a:r>
            <a:endParaRPr lang="ko-KR" altLang="en-US" dirty="0"/>
          </a:p>
        </p:txBody>
      </p:sp>
      <p:sp>
        <p:nvSpPr>
          <p:cNvPr id="35" name="TextBox 34"/>
          <p:cNvSpPr txBox="1"/>
          <p:nvPr/>
        </p:nvSpPr>
        <p:spPr>
          <a:xfrm>
            <a:off x="7236296" y="4108106"/>
            <a:ext cx="1415772" cy="923330"/>
          </a:xfrm>
          <a:prstGeom prst="rect">
            <a:avLst/>
          </a:prstGeom>
          <a:noFill/>
        </p:spPr>
        <p:txBody>
          <a:bodyPr wrap="none" rtlCol="0">
            <a:spAutoFit/>
          </a:bodyPr>
          <a:lstStyle/>
          <a:p>
            <a:pPr algn="ctr"/>
            <a:r>
              <a:rPr lang="en-US" altLang="ko-KR" dirty="0"/>
              <a:t>Interference</a:t>
            </a:r>
          </a:p>
          <a:p>
            <a:pPr algn="ctr"/>
            <a:r>
              <a:rPr lang="en-US" altLang="ko-KR" dirty="0"/>
              <a:t>Fringes</a:t>
            </a:r>
          </a:p>
          <a:p>
            <a:pPr algn="ctr"/>
            <a:r>
              <a:rPr lang="ko-KR" altLang="en-US" dirty="0" err="1"/>
              <a:t>간섭무늬</a:t>
            </a:r>
            <a:endParaRPr lang="ko-KR" altLang="en-US" dirty="0"/>
          </a:p>
        </p:txBody>
      </p:sp>
    </p:spTree>
    <p:extLst>
      <p:ext uri="{BB962C8B-B14F-4D97-AF65-F5344CB8AC3E}">
        <p14:creationId xmlns:p14="http://schemas.microsoft.com/office/powerpoint/2010/main" val="263394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123707" y="47598"/>
            <a:ext cx="7886700" cy="662782"/>
          </a:xfrm>
        </p:spPr>
        <p:txBody>
          <a:bodyPr>
            <a:normAutofit/>
          </a:bodyPr>
          <a:lstStyle/>
          <a:p>
            <a:r>
              <a:rPr lang="ko-KR" altLang="en-US" sz="3200" dirty="0" err="1"/>
              <a:t>물결파</a:t>
            </a:r>
            <a:r>
              <a:rPr lang="en-US" altLang="ko-KR" sz="3200" dirty="0"/>
              <a:t>(Water wave)</a:t>
            </a:r>
            <a:r>
              <a:rPr lang="ko-KR" altLang="en-US" sz="3200" dirty="0"/>
              <a:t>와 빛의 공통점</a:t>
            </a:r>
          </a:p>
        </p:txBody>
      </p:sp>
      <p:pic>
        <p:nvPicPr>
          <p:cNvPr id="7" name="Picture 2" descr="http://upload.wikimedia.org/wikipedia/commons/thumb/c/c2/Single_slit_and_double_slit2.jpg/350px-Single_slit_and_double_slit2.jpg">
            <a:hlinkClick r:id="rId2"/>
          </p:cNvPr>
          <p:cNvPicPr>
            <a:picLocks noChangeAspect="1" noChangeArrowheads="1"/>
          </p:cNvPicPr>
          <p:nvPr/>
        </p:nvPicPr>
        <p:blipFill rotWithShape="1">
          <a:blip r:embed="rId3" cstate="print"/>
          <a:srcRect b="50712"/>
          <a:stretch/>
        </p:blipFill>
        <p:spPr bwMode="auto">
          <a:xfrm>
            <a:off x="539552" y="3784813"/>
            <a:ext cx="3672408" cy="1365309"/>
          </a:xfrm>
          <a:prstGeom prst="rect">
            <a:avLst/>
          </a:prstGeom>
          <a:noFill/>
        </p:spPr>
      </p:pic>
      <p:pic>
        <p:nvPicPr>
          <p:cNvPr id="38920" name="Picture 8" descr="Diffraction from a single slit"/>
          <p:cNvPicPr>
            <a:picLocks noChangeAspect="1" noChangeArrowheads="1"/>
          </p:cNvPicPr>
          <p:nvPr/>
        </p:nvPicPr>
        <p:blipFill>
          <a:blip r:embed="rId4" cstate="print"/>
          <a:srcRect/>
          <a:stretch>
            <a:fillRect/>
          </a:stretch>
        </p:blipFill>
        <p:spPr bwMode="auto">
          <a:xfrm>
            <a:off x="939556" y="1052736"/>
            <a:ext cx="2552700" cy="2124075"/>
          </a:xfrm>
          <a:prstGeom prst="rect">
            <a:avLst/>
          </a:prstGeom>
          <a:noFill/>
        </p:spPr>
      </p:pic>
      <p:pic>
        <p:nvPicPr>
          <p:cNvPr id="38922" name="Picture 10" descr="Diffraction through a wide slit"/>
          <p:cNvPicPr>
            <a:picLocks noChangeAspect="1" noChangeArrowheads="1"/>
          </p:cNvPicPr>
          <p:nvPr/>
        </p:nvPicPr>
        <p:blipFill>
          <a:blip r:embed="rId5" cstate="print"/>
          <a:srcRect/>
          <a:stretch>
            <a:fillRect/>
          </a:stretch>
        </p:blipFill>
        <p:spPr bwMode="auto">
          <a:xfrm>
            <a:off x="5314900" y="1080168"/>
            <a:ext cx="2857500" cy="2152650"/>
          </a:xfrm>
          <a:prstGeom prst="rect">
            <a:avLst/>
          </a:prstGeom>
          <a:noFill/>
        </p:spPr>
      </p:pic>
      <p:pic>
        <p:nvPicPr>
          <p:cNvPr id="11" name="Picture 2" descr="http://upload.wikimedia.org/wikipedia/commons/thumb/c/c2/Single_slit_and_double_slit2.jpg/350px-Single_slit_and_double_slit2.jpg">
            <a:hlinkClick r:id="rId2"/>
          </p:cNvPr>
          <p:cNvPicPr>
            <a:picLocks noChangeAspect="1" noChangeArrowheads="1"/>
          </p:cNvPicPr>
          <p:nvPr/>
        </p:nvPicPr>
        <p:blipFill rotWithShape="1">
          <a:blip r:embed="rId3" cstate="print"/>
          <a:srcRect t="51730"/>
          <a:stretch/>
        </p:blipFill>
        <p:spPr bwMode="auto">
          <a:xfrm>
            <a:off x="4860032" y="3745230"/>
            <a:ext cx="3672408" cy="1337111"/>
          </a:xfrm>
          <a:prstGeom prst="rect">
            <a:avLst/>
          </a:prstGeom>
          <a:noFill/>
        </p:spPr>
      </p:pic>
      <p:cxnSp>
        <p:nvCxnSpPr>
          <p:cNvPr id="4" name="직선 연결선 3"/>
          <p:cNvCxnSpPr/>
          <p:nvPr/>
        </p:nvCxnSpPr>
        <p:spPr>
          <a:xfrm>
            <a:off x="5476060" y="1980214"/>
            <a:ext cx="108012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p:cNvCxnSpPr/>
          <p:nvPr/>
        </p:nvCxnSpPr>
        <p:spPr>
          <a:xfrm>
            <a:off x="7060236" y="1980214"/>
            <a:ext cx="1008112"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직선 연결선 14"/>
          <p:cNvCxnSpPr/>
          <p:nvPr/>
        </p:nvCxnSpPr>
        <p:spPr>
          <a:xfrm>
            <a:off x="867280" y="1980214"/>
            <a:ext cx="12601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직선 연결선 15"/>
          <p:cNvCxnSpPr/>
          <p:nvPr/>
        </p:nvCxnSpPr>
        <p:spPr>
          <a:xfrm flipV="1">
            <a:off x="2307440" y="1980214"/>
            <a:ext cx="1152128"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직선 연결선 18"/>
          <p:cNvCxnSpPr/>
          <p:nvPr/>
        </p:nvCxnSpPr>
        <p:spPr>
          <a:xfrm flipV="1">
            <a:off x="6687906" y="1980214"/>
            <a:ext cx="228314"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직사각형 16"/>
          <p:cNvSpPr/>
          <p:nvPr/>
        </p:nvSpPr>
        <p:spPr>
          <a:xfrm>
            <a:off x="3810577" y="2263851"/>
            <a:ext cx="954107" cy="400110"/>
          </a:xfrm>
          <a:prstGeom prst="rect">
            <a:avLst/>
          </a:prstGeom>
        </p:spPr>
        <p:txBody>
          <a:bodyPr wrap="none">
            <a:spAutoFit/>
          </a:bodyPr>
          <a:lstStyle/>
          <a:p>
            <a:r>
              <a:rPr lang="ko-KR" altLang="en-US" sz="2000" dirty="0" err="1"/>
              <a:t>물결파</a:t>
            </a:r>
            <a:endParaRPr lang="ko-KR" altLang="en-US" sz="2000" dirty="0"/>
          </a:p>
        </p:txBody>
      </p:sp>
      <p:sp>
        <p:nvSpPr>
          <p:cNvPr id="18" name="직사각형 17"/>
          <p:cNvSpPr/>
          <p:nvPr/>
        </p:nvSpPr>
        <p:spPr>
          <a:xfrm>
            <a:off x="4164694" y="3740014"/>
            <a:ext cx="441146" cy="400110"/>
          </a:xfrm>
          <a:prstGeom prst="rect">
            <a:avLst/>
          </a:prstGeom>
        </p:spPr>
        <p:txBody>
          <a:bodyPr wrap="none">
            <a:spAutoFit/>
          </a:bodyPr>
          <a:lstStyle/>
          <a:p>
            <a:r>
              <a:rPr lang="ko-KR" altLang="en-US" sz="2000" dirty="0"/>
              <a:t>빛</a:t>
            </a:r>
          </a:p>
        </p:txBody>
      </p:sp>
      <p:cxnSp>
        <p:nvCxnSpPr>
          <p:cNvPr id="5" name="직선 연결선 4"/>
          <p:cNvCxnSpPr/>
          <p:nvPr/>
        </p:nvCxnSpPr>
        <p:spPr>
          <a:xfrm>
            <a:off x="459720" y="3429000"/>
            <a:ext cx="82374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6757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0" y="44624"/>
            <a:ext cx="7886700" cy="792088"/>
          </a:xfrm>
        </p:spPr>
        <p:txBody>
          <a:bodyPr>
            <a:noAutofit/>
          </a:bodyPr>
          <a:lstStyle/>
          <a:p>
            <a:r>
              <a:rPr lang="en-US" altLang="ko-KR" sz="3200" dirty="0"/>
              <a:t>Interference of water wave</a:t>
            </a:r>
            <a:br>
              <a:rPr lang="en-US" altLang="ko-KR" sz="3200" dirty="0"/>
            </a:br>
            <a:r>
              <a:rPr lang="ko-KR" altLang="en-US" sz="3200" dirty="0" err="1"/>
              <a:t>물결파의</a:t>
            </a:r>
            <a:r>
              <a:rPr lang="ko-KR" altLang="en-US" sz="3200" dirty="0"/>
              <a:t> 간섭 현상</a:t>
            </a:r>
          </a:p>
        </p:txBody>
      </p:sp>
      <p:pic>
        <p:nvPicPr>
          <p:cNvPr id="23554" name="Picture 2" descr="http://coinimaging.com/blogimages/diffraction_pattern.jpg">
            <a:hlinkClick r:id="rId3"/>
          </p:cNvPr>
          <p:cNvPicPr>
            <a:picLocks noChangeAspect="1" noChangeArrowheads="1"/>
          </p:cNvPicPr>
          <p:nvPr/>
        </p:nvPicPr>
        <p:blipFill>
          <a:blip r:embed="rId4" cstate="print"/>
          <a:srcRect/>
          <a:stretch>
            <a:fillRect/>
          </a:stretch>
        </p:blipFill>
        <p:spPr bwMode="auto">
          <a:xfrm>
            <a:off x="5436096" y="1167568"/>
            <a:ext cx="3415186" cy="4234831"/>
          </a:xfrm>
          <a:prstGeom prst="rect">
            <a:avLst/>
          </a:prstGeom>
          <a:noFill/>
        </p:spPr>
      </p:pic>
      <p:sp>
        <p:nvSpPr>
          <p:cNvPr id="3" name="직사각형 2">
            <a:hlinkClick r:id="rId5"/>
          </p:cNvPr>
          <p:cNvSpPr/>
          <p:nvPr/>
        </p:nvSpPr>
        <p:spPr>
          <a:xfrm>
            <a:off x="5485809" y="798236"/>
            <a:ext cx="3365473" cy="369332"/>
          </a:xfrm>
          <a:prstGeom prst="rect">
            <a:avLst/>
          </a:prstGeom>
        </p:spPr>
        <p:txBody>
          <a:bodyPr wrap="none">
            <a:spAutoFit/>
          </a:bodyPr>
          <a:lstStyle/>
          <a:p>
            <a:r>
              <a:rPr lang="en-US" altLang="ko-KR" dirty="0"/>
              <a:t>http://www.falstad.com/ripple/</a:t>
            </a:r>
            <a:endParaRPr lang="ko-KR" altLang="en-US" dirty="0"/>
          </a:p>
        </p:txBody>
      </p:sp>
      <p:grpSp>
        <p:nvGrpSpPr>
          <p:cNvPr id="7" name="그룹 6"/>
          <p:cNvGrpSpPr/>
          <p:nvPr/>
        </p:nvGrpSpPr>
        <p:grpSpPr>
          <a:xfrm>
            <a:off x="395536" y="1340768"/>
            <a:ext cx="4707967" cy="4300622"/>
            <a:chOff x="3886592" y="1717995"/>
            <a:chExt cx="4707967" cy="4300622"/>
          </a:xfrm>
        </p:grpSpPr>
        <p:sp>
          <p:nvSpPr>
            <p:cNvPr id="8" name="직사각형 7"/>
            <p:cNvSpPr/>
            <p:nvPr/>
          </p:nvSpPr>
          <p:spPr>
            <a:xfrm>
              <a:off x="5803362" y="1717995"/>
              <a:ext cx="2791197" cy="19070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flipV="1">
              <a:off x="3886592" y="4993390"/>
              <a:ext cx="1025227" cy="1025227"/>
            </a:xfrm>
            <a:prstGeom prst="rect">
              <a:avLst/>
            </a:prstGeom>
          </p:spPr>
        </p:pic>
        <p:sp>
          <p:nvSpPr>
            <p:cNvPr id="12" name="직사각형 11"/>
            <p:cNvSpPr/>
            <p:nvPr/>
          </p:nvSpPr>
          <p:spPr>
            <a:xfrm>
              <a:off x="5335310" y="3391054"/>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순서도: 대체 처리 12"/>
            <p:cNvSpPr/>
            <p:nvPr/>
          </p:nvSpPr>
          <p:spPr>
            <a:xfrm>
              <a:off x="5691850" y="3591314"/>
              <a:ext cx="936104" cy="152276"/>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순서도: 대체 처리 13"/>
            <p:cNvSpPr/>
            <p:nvPr/>
          </p:nvSpPr>
          <p:spPr>
            <a:xfrm>
              <a:off x="6341487" y="2248039"/>
              <a:ext cx="1584176" cy="375366"/>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순서도: 수동 연산 14"/>
            <p:cNvSpPr/>
            <p:nvPr/>
          </p:nvSpPr>
          <p:spPr>
            <a:xfrm rot="2940000">
              <a:off x="5065280" y="4113769"/>
              <a:ext cx="540060" cy="1152128"/>
            </a:xfrm>
            <a:prstGeom prst="flowChartManualOperation">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순서도: 대체 처리 15"/>
            <p:cNvSpPr/>
            <p:nvPr/>
          </p:nvSpPr>
          <p:spPr>
            <a:xfrm>
              <a:off x="5682278" y="3896724"/>
              <a:ext cx="936104" cy="153758"/>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순서도: 대체 처리 16"/>
            <p:cNvSpPr/>
            <p:nvPr/>
          </p:nvSpPr>
          <p:spPr>
            <a:xfrm>
              <a:off x="6338020" y="2776539"/>
              <a:ext cx="1584176" cy="375366"/>
            </a:xfrm>
            <a:prstGeom prst="flowChartAlternate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8" name="그림 17"/>
          <p:cNvPicPr>
            <a:picLocks noChangeAspect="1"/>
          </p:cNvPicPr>
          <p:nvPr/>
        </p:nvPicPr>
        <p:blipFill rotWithShape="1">
          <a:blip r:embed="rId7">
            <a:extLst>
              <a:ext uri="{28A0092B-C50C-407E-A947-70E740481C1C}">
                <a14:useLocalDpi xmlns:a14="http://schemas.microsoft.com/office/drawing/2010/main" val="0"/>
              </a:ext>
            </a:extLst>
          </a:blip>
          <a:srcRect l="22503" r="22708" b="-662"/>
          <a:stretch/>
        </p:blipFill>
        <p:spPr>
          <a:xfrm rot="16200000">
            <a:off x="2911578" y="1437216"/>
            <a:ext cx="1512168" cy="1804554"/>
          </a:xfrm>
          <a:prstGeom prst="rect">
            <a:avLst/>
          </a:prstGeom>
        </p:spPr>
      </p:pic>
      <p:sp>
        <p:nvSpPr>
          <p:cNvPr id="19" name="직사각형 18"/>
          <p:cNvSpPr/>
          <p:nvPr/>
        </p:nvSpPr>
        <p:spPr>
          <a:xfrm>
            <a:off x="1660328" y="5533200"/>
            <a:ext cx="6381875" cy="707886"/>
          </a:xfrm>
          <a:prstGeom prst="rect">
            <a:avLst/>
          </a:prstGeom>
        </p:spPr>
        <p:txBody>
          <a:bodyPr wrap="none">
            <a:spAutoFit/>
          </a:bodyPr>
          <a:lstStyle/>
          <a:p>
            <a:r>
              <a:rPr lang="ko-KR" altLang="en-US" sz="2000"/>
              <a:t>빛도 물결파처럼 간섭한다</a:t>
            </a:r>
            <a:r>
              <a:rPr lang="en-US" altLang="ko-KR" sz="2000"/>
              <a:t>. </a:t>
            </a:r>
            <a:r>
              <a:rPr lang="ko-KR" altLang="en-US" sz="2000"/>
              <a:t>따라서 </a:t>
            </a:r>
            <a:r>
              <a:rPr lang="ko-KR" altLang="en-US" sz="2000" b="1">
                <a:solidFill>
                  <a:srgbClr val="FF0000"/>
                </a:solidFill>
              </a:rPr>
              <a:t>빛도 파동</a:t>
            </a:r>
            <a:r>
              <a:rPr lang="ko-KR" altLang="en-US" sz="2000"/>
              <a:t>이다</a:t>
            </a:r>
            <a:r>
              <a:rPr lang="en-US" altLang="ko-KR" sz="2000"/>
              <a:t>.</a:t>
            </a:r>
          </a:p>
          <a:p>
            <a:r>
              <a:rPr lang="en-US" altLang="ko-KR" sz="2000"/>
              <a:t>Light also interferes like water wave. So, </a:t>
            </a:r>
            <a:r>
              <a:rPr lang="en-US" altLang="ko-KR" sz="2000" b="1">
                <a:solidFill>
                  <a:srgbClr val="FF0000"/>
                </a:solidFill>
              </a:rPr>
              <a:t>light is wave</a:t>
            </a:r>
            <a:r>
              <a:rPr lang="en-US" altLang="ko-KR" sz="2000"/>
              <a:t>.</a:t>
            </a:r>
            <a:endParaRPr lang="ko-KR" altLang="en-US" sz="2000" dirty="0"/>
          </a:p>
        </p:txBody>
      </p:sp>
      <p:sp>
        <p:nvSpPr>
          <p:cNvPr id="4" name="직사각형 3"/>
          <p:cNvSpPr/>
          <p:nvPr/>
        </p:nvSpPr>
        <p:spPr>
          <a:xfrm>
            <a:off x="61080" y="870540"/>
            <a:ext cx="5196388" cy="369332"/>
          </a:xfrm>
          <a:prstGeom prst="rect">
            <a:avLst/>
          </a:prstGeom>
        </p:spPr>
        <p:txBody>
          <a:bodyPr wrap="square">
            <a:spAutoFit/>
          </a:bodyPr>
          <a:lstStyle/>
          <a:p>
            <a:r>
              <a:rPr lang="en-US" altLang="ko-KR" dirty="0">
                <a:hlinkClick r:id="rId8"/>
              </a:rPr>
              <a:t>https://www.youtube.com/watch?v=rsuOap06JhI</a:t>
            </a:r>
            <a:endParaRPr lang="ko-KR" altLang="en-US" dirty="0"/>
          </a:p>
        </p:txBody>
      </p:sp>
    </p:spTree>
    <p:extLst>
      <p:ext uri="{BB962C8B-B14F-4D97-AF65-F5344CB8AC3E}">
        <p14:creationId xmlns:p14="http://schemas.microsoft.com/office/powerpoint/2010/main" val="1413164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10538" y="116632"/>
            <a:ext cx="7886700" cy="615603"/>
          </a:xfrm>
        </p:spPr>
        <p:txBody>
          <a:bodyPr>
            <a:normAutofit fontScale="90000"/>
          </a:bodyPr>
          <a:lstStyle/>
          <a:p>
            <a:r>
              <a:rPr lang="en-US" altLang="ko-KR" sz="3200" dirty="0"/>
              <a:t>Particle-like behavior of light </a:t>
            </a:r>
            <a:br>
              <a:rPr lang="en-US" altLang="ko-KR" sz="3200" dirty="0"/>
            </a:br>
            <a:r>
              <a:rPr lang="ko-KR" altLang="en-US" sz="3200" dirty="0"/>
              <a:t>빛의 입자 성질</a:t>
            </a:r>
          </a:p>
        </p:txBody>
      </p:sp>
      <p:sp>
        <p:nvSpPr>
          <p:cNvPr id="10" name="직사각형 9"/>
          <p:cNvSpPr/>
          <p:nvPr/>
        </p:nvSpPr>
        <p:spPr>
          <a:xfrm>
            <a:off x="770325" y="4915326"/>
            <a:ext cx="7330068" cy="1323439"/>
          </a:xfrm>
          <a:prstGeom prst="rect">
            <a:avLst/>
          </a:prstGeom>
        </p:spPr>
        <p:txBody>
          <a:bodyPr wrap="square">
            <a:spAutoFit/>
          </a:bodyPr>
          <a:lstStyle/>
          <a:p>
            <a:r>
              <a:rPr lang="en-US" altLang="ko-KR" sz="2000" dirty="0"/>
              <a:t>If light is particle (energy grains), this graph can be explained.</a:t>
            </a:r>
          </a:p>
          <a:p>
            <a:pPr algn="r"/>
            <a:r>
              <a:rPr lang="en-US" altLang="ko-KR" sz="2000" dirty="0"/>
              <a:t>- Max Planck</a:t>
            </a:r>
          </a:p>
          <a:p>
            <a:r>
              <a:rPr lang="en-US" altLang="ko-KR" sz="2000" dirty="0"/>
              <a:t>“</a:t>
            </a:r>
            <a:r>
              <a:rPr lang="ko-KR" altLang="en-US" sz="2000" dirty="0"/>
              <a:t>빛이 입자</a:t>
            </a:r>
            <a:r>
              <a:rPr lang="en-US" altLang="ko-KR" sz="2000" dirty="0"/>
              <a:t>(</a:t>
            </a:r>
            <a:r>
              <a:rPr lang="ko-KR" altLang="en-US" sz="2000" dirty="0"/>
              <a:t>에너지 덩어리</a:t>
            </a:r>
            <a:r>
              <a:rPr lang="en-US" altLang="ko-KR" sz="2000" dirty="0"/>
              <a:t>)</a:t>
            </a:r>
            <a:r>
              <a:rPr lang="ko-KR" altLang="en-US" sz="2000" dirty="0"/>
              <a:t>로 되어 있다고 가정하면 이 그래프를 </a:t>
            </a:r>
            <a:endParaRPr lang="en-US" altLang="ko-KR" sz="2000" dirty="0"/>
          </a:p>
          <a:p>
            <a:r>
              <a:rPr lang="ko-KR" altLang="en-US" sz="2000" dirty="0"/>
              <a:t>설명할 수 있다</a:t>
            </a:r>
            <a:r>
              <a:rPr lang="en-US" altLang="ko-KR" sz="2000" dirty="0"/>
              <a:t>!”                                               - </a:t>
            </a:r>
            <a:r>
              <a:rPr lang="ko-KR" altLang="en-US" sz="2000" dirty="0" err="1"/>
              <a:t>플랑크</a:t>
            </a:r>
            <a:endParaRPr lang="ko-KR" altLang="en-US" sz="2000" dirty="0"/>
          </a:p>
        </p:txBody>
      </p:sp>
      <p:pic>
        <p:nvPicPr>
          <p:cNvPr id="48130" name="Picture 2" descr="http://hyperphysics.phy-astr.gsu.edu/hbase/imgmod/bbrc1b.gif"/>
          <p:cNvPicPr>
            <a:picLocks noChangeAspect="1" noChangeArrowheads="1"/>
          </p:cNvPicPr>
          <p:nvPr/>
        </p:nvPicPr>
        <p:blipFill>
          <a:blip r:embed="rId2" cstate="print"/>
          <a:srcRect/>
          <a:stretch>
            <a:fillRect/>
          </a:stretch>
        </p:blipFill>
        <p:spPr bwMode="auto">
          <a:xfrm>
            <a:off x="1763688" y="1686980"/>
            <a:ext cx="5328592" cy="3182180"/>
          </a:xfrm>
          <a:prstGeom prst="rect">
            <a:avLst/>
          </a:prstGeom>
          <a:solidFill>
            <a:schemeClr val="bg1"/>
          </a:solidFill>
        </p:spPr>
      </p:pic>
      <p:sp>
        <p:nvSpPr>
          <p:cNvPr id="12" name="직사각형 11"/>
          <p:cNvSpPr/>
          <p:nvPr/>
        </p:nvSpPr>
        <p:spPr>
          <a:xfrm>
            <a:off x="3817082" y="1686980"/>
            <a:ext cx="2448272" cy="1325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직사각형 10"/>
          <p:cNvSpPr/>
          <p:nvPr/>
        </p:nvSpPr>
        <p:spPr>
          <a:xfrm>
            <a:off x="791158" y="979094"/>
            <a:ext cx="7561685" cy="707886"/>
          </a:xfrm>
          <a:prstGeom prst="rect">
            <a:avLst/>
          </a:prstGeom>
        </p:spPr>
        <p:txBody>
          <a:bodyPr wrap="none">
            <a:spAutoFit/>
          </a:bodyPr>
          <a:lstStyle/>
          <a:p>
            <a:pPr algn="ctr"/>
            <a:r>
              <a:rPr lang="en-US" altLang="ko-KR" sz="2000" dirty="0"/>
              <a:t>Power density of light from hot matter depending on wavelengths</a:t>
            </a:r>
          </a:p>
          <a:p>
            <a:pPr algn="ctr"/>
            <a:r>
              <a:rPr lang="ko-KR" altLang="en-US" sz="2000" dirty="0"/>
              <a:t>뜨거운 물체에서 나오는 각 </a:t>
            </a:r>
            <a:r>
              <a:rPr lang="ko-KR" altLang="en-US" sz="2000" dirty="0" err="1"/>
              <a:t>파장별</a:t>
            </a:r>
            <a:r>
              <a:rPr lang="ko-KR" altLang="en-US" sz="2000" dirty="0"/>
              <a:t> 빛의 세기</a:t>
            </a:r>
          </a:p>
        </p:txBody>
      </p:sp>
    </p:spTree>
    <p:extLst>
      <p:ext uri="{BB962C8B-B14F-4D97-AF65-F5344CB8AC3E}">
        <p14:creationId xmlns:p14="http://schemas.microsoft.com/office/powerpoint/2010/main" val="420214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477019" y="1156776"/>
            <a:ext cx="5800370" cy="298672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제목 1"/>
          <p:cNvSpPr>
            <a:spLocks noGrp="1"/>
          </p:cNvSpPr>
          <p:nvPr>
            <p:ph type="title" idx="4294967295"/>
          </p:nvPr>
        </p:nvSpPr>
        <p:spPr>
          <a:xfrm>
            <a:off x="14582" y="-20745"/>
            <a:ext cx="7886700" cy="947088"/>
          </a:xfrm>
        </p:spPr>
        <p:txBody>
          <a:bodyPr>
            <a:normAutofit fontScale="90000"/>
          </a:bodyPr>
          <a:lstStyle/>
          <a:p>
            <a:r>
              <a:rPr lang="en-US" altLang="ko-KR" sz="3200" dirty="0"/>
              <a:t>Particle-like behavior of light </a:t>
            </a:r>
            <a:br>
              <a:rPr lang="en-US" altLang="ko-KR" sz="3200" dirty="0"/>
            </a:br>
            <a:r>
              <a:rPr lang="ko-KR" altLang="en-US" sz="3200" dirty="0"/>
              <a:t>빛의 입자 성질</a:t>
            </a:r>
          </a:p>
        </p:txBody>
      </p:sp>
      <p:sp>
        <p:nvSpPr>
          <p:cNvPr id="8" name="직사각형 7"/>
          <p:cNvSpPr/>
          <p:nvPr/>
        </p:nvSpPr>
        <p:spPr>
          <a:xfrm>
            <a:off x="1070077" y="4816314"/>
            <a:ext cx="6987810" cy="1323439"/>
          </a:xfrm>
          <a:prstGeom prst="rect">
            <a:avLst/>
          </a:prstGeom>
        </p:spPr>
        <p:txBody>
          <a:bodyPr wrap="none">
            <a:spAutoFit/>
          </a:bodyPr>
          <a:lstStyle/>
          <a:p>
            <a:r>
              <a:rPr lang="en-US" altLang="ko-KR" sz="2000" dirty="0"/>
              <a:t>Frequency (energy) determines if electrons come out or not.</a:t>
            </a:r>
          </a:p>
          <a:p>
            <a:r>
              <a:rPr lang="en-US" altLang="ko-KR" sz="2000" dirty="0"/>
              <a:t>-&gt; Light is particle.</a:t>
            </a:r>
          </a:p>
          <a:p>
            <a:r>
              <a:rPr lang="ko-KR" altLang="en-US" sz="2000" dirty="0"/>
              <a:t>전자를 꺼내는 것의 여부는 빛의 양이 아니라 질이 결정한다</a:t>
            </a:r>
            <a:r>
              <a:rPr lang="en-US" altLang="ko-KR" sz="2000" dirty="0"/>
              <a:t>.</a:t>
            </a:r>
          </a:p>
          <a:p>
            <a:r>
              <a:rPr lang="en-US" altLang="ko-KR" sz="2000" dirty="0"/>
              <a:t>-&gt; </a:t>
            </a:r>
            <a:r>
              <a:rPr lang="ko-KR" altLang="en-US" sz="2000" dirty="0"/>
              <a:t>빛은 알갱이</a:t>
            </a:r>
            <a:r>
              <a:rPr lang="en-US" altLang="ko-KR" sz="2000" dirty="0"/>
              <a:t>(</a:t>
            </a:r>
            <a:r>
              <a:rPr lang="ko-KR" altLang="en-US" sz="2000" dirty="0"/>
              <a:t>입자</a:t>
            </a:r>
            <a:r>
              <a:rPr lang="en-US" altLang="ko-KR" sz="2000" dirty="0"/>
              <a:t>)</a:t>
            </a:r>
            <a:r>
              <a:rPr lang="ko-KR" altLang="en-US" sz="2000" dirty="0"/>
              <a:t>로 이루어져있다</a:t>
            </a:r>
            <a:r>
              <a:rPr lang="en-US" altLang="ko-KR" sz="2000" dirty="0"/>
              <a:t>.</a:t>
            </a:r>
            <a:r>
              <a:rPr lang="ko-KR" altLang="en-US" sz="2000" dirty="0"/>
              <a:t> </a:t>
            </a:r>
          </a:p>
        </p:txBody>
      </p:sp>
      <p:grpSp>
        <p:nvGrpSpPr>
          <p:cNvPr id="9" name="그룹 8"/>
          <p:cNvGrpSpPr/>
          <p:nvPr/>
        </p:nvGrpSpPr>
        <p:grpSpPr>
          <a:xfrm>
            <a:off x="1981346" y="1541727"/>
            <a:ext cx="4912088" cy="1110728"/>
            <a:chOff x="1600078" y="1595849"/>
            <a:chExt cx="4912088" cy="1110728"/>
          </a:xfrm>
        </p:grpSpPr>
        <p:sp>
          <p:nvSpPr>
            <p:cNvPr id="14" name="직사각형 13"/>
            <p:cNvSpPr/>
            <p:nvPr/>
          </p:nvSpPr>
          <p:spPr>
            <a:xfrm>
              <a:off x="2559826" y="2004269"/>
              <a:ext cx="932054" cy="702308"/>
            </a:xfrm>
            <a:prstGeom prst="rect">
              <a:avLst/>
            </a:prstGeom>
            <a:solidFill>
              <a:schemeClr val="tx1">
                <a:lumMod val="50000"/>
              </a:schemeClr>
            </a:solidFill>
            <a:ln>
              <a:noFill/>
            </a:ln>
            <a:scene3d>
              <a:camera prst="isometricTopUp"/>
              <a:lightRig rig="threePt" dir="t"/>
            </a:scene3d>
            <a:sp3d extrusionH="31750" contourW="1270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1504734" flipV="1">
              <a:off x="1600078" y="1595849"/>
              <a:ext cx="1612767" cy="606018"/>
            </a:xfrm>
            <a:prstGeom prst="rect">
              <a:avLst/>
            </a:prstGeom>
          </p:spPr>
        </p:pic>
        <p:sp>
          <p:nvSpPr>
            <p:cNvPr id="16" name="직사각형 15"/>
            <p:cNvSpPr/>
            <p:nvPr/>
          </p:nvSpPr>
          <p:spPr>
            <a:xfrm>
              <a:off x="3995936" y="1989414"/>
              <a:ext cx="932054" cy="702308"/>
            </a:xfrm>
            <a:prstGeom prst="rect">
              <a:avLst/>
            </a:prstGeom>
            <a:solidFill>
              <a:schemeClr val="tx1">
                <a:lumMod val="50000"/>
              </a:schemeClr>
            </a:solidFill>
            <a:ln>
              <a:noFill/>
            </a:ln>
            <a:scene3d>
              <a:camera prst="isometricTopUp"/>
              <a:lightRig rig="threePt" dir="t"/>
            </a:scene3d>
            <a:sp3d extrusionH="31750" contourW="1270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7" name="그룹 16"/>
            <p:cNvGrpSpPr/>
            <p:nvPr/>
          </p:nvGrpSpPr>
          <p:grpSpPr>
            <a:xfrm>
              <a:off x="3182494" y="1762264"/>
              <a:ext cx="1321547" cy="412029"/>
              <a:chOff x="2980148" y="1277686"/>
              <a:chExt cx="1651815" cy="468355"/>
            </a:xfrm>
          </p:grpSpPr>
          <p:sp>
            <p:nvSpPr>
              <p:cNvPr id="37" name="자유형 36"/>
              <p:cNvSpPr/>
              <p:nvPr/>
            </p:nvSpPr>
            <p:spPr>
              <a:xfrm rot="1430922">
                <a:off x="3771040" y="1589485"/>
                <a:ext cx="860923" cy="156556"/>
              </a:xfrm>
              <a:custGeom>
                <a:avLst/>
                <a:gdLst>
                  <a:gd name="connsiteX0" fmla="*/ 1528762 w 1528762"/>
                  <a:gd name="connsiteY0" fmla="*/ 169650 h 346428"/>
                  <a:gd name="connsiteX1" fmla="*/ 1438275 w 1528762"/>
                  <a:gd name="connsiteY1" fmla="*/ 5344 h 346428"/>
                  <a:gd name="connsiteX2" fmla="*/ 1247775 w 1528762"/>
                  <a:gd name="connsiteY2" fmla="*/ 345863 h 346428"/>
                  <a:gd name="connsiteX3" fmla="*/ 1052512 w 1528762"/>
                  <a:gd name="connsiteY3" fmla="*/ 2963 h 346428"/>
                  <a:gd name="connsiteX4" fmla="*/ 862012 w 1528762"/>
                  <a:gd name="connsiteY4" fmla="*/ 345863 h 346428"/>
                  <a:gd name="connsiteX5" fmla="*/ 671512 w 1528762"/>
                  <a:gd name="connsiteY5" fmla="*/ 5344 h 346428"/>
                  <a:gd name="connsiteX6" fmla="*/ 478631 w 1528762"/>
                  <a:gd name="connsiteY6" fmla="*/ 345863 h 346428"/>
                  <a:gd name="connsiteX7" fmla="*/ 290512 w 1528762"/>
                  <a:gd name="connsiteY7" fmla="*/ 7725 h 346428"/>
                  <a:gd name="connsiteX8" fmla="*/ 97631 w 1528762"/>
                  <a:gd name="connsiteY8" fmla="*/ 341100 h 346428"/>
                  <a:gd name="connsiteX9" fmla="*/ 0 w 1528762"/>
                  <a:gd name="connsiteY9" fmla="*/ 181556 h 346428"/>
                  <a:gd name="connsiteX0" fmla="*/ 1528762 w 1528762"/>
                  <a:gd name="connsiteY0" fmla="*/ 169650 h 345863"/>
                  <a:gd name="connsiteX1" fmla="*/ 1438275 w 1528762"/>
                  <a:gd name="connsiteY1" fmla="*/ 5344 h 345863"/>
                  <a:gd name="connsiteX2" fmla="*/ 1247775 w 1528762"/>
                  <a:gd name="connsiteY2" fmla="*/ 345863 h 345863"/>
                  <a:gd name="connsiteX3" fmla="*/ 1052512 w 1528762"/>
                  <a:gd name="connsiteY3" fmla="*/ 2963 h 345863"/>
                  <a:gd name="connsiteX4" fmla="*/ 862012 w 1528762"/>
                  <a:gd name="connsiteY4" fmla="*/ 345863 h 345863"/>
                  <a:gd name="connsiteX5" fmla="*/ 671512 w 1528762"/>
                  <a:gd name="connsiteY5" fmla="*/ 5344 h 345863"/>
                  <a:gd name="connsiteX6" fmla="*/ 478631 w 1528762"/>
                  <a:gd name="connsiteY6" fmla="*/ 345863 h 345863"/>
                  <a:gd name="connsiteX7" fmla="*/ 290512 w 1528762"/>
                  <a:gd name="connsiteY7" fmla="*/ 7725 h 345863"/>
                  <a:gd name="connsiteX8" fmla="*/ 116681 w 1528762"/>
                  <a:gd name="connsiteY8" fmla="*/ 333956 h 345863"/>
                  <a:gd name="connsiteX9" fmla="*/ 0 w 1528762"/>
                  <a:gd name="connsiteY9" fmla="*/ 181556 h 345863"/>
                  <a:gd name="connsiteX0" fmla="*/ 1528762 w 1528762"/>
                  <a:gd name="connsiteY0" fmla="*/ 166687 h 342914"/>
                  <a:gd name="connsiteX1" fmla="*/ 1412081 w 1528762"/>
                  <a:gd name="connsiteY1" fmla="*/ 14287 h 342914"/>
                  <a:gd name="connsiteX2" fmla="*/ 1247775 w 1528762"/>
                  <a:gd name="connsiteY2" fmla="*/ 342900 h 342914"/>
                  <a:gd name="connsiteX3" fmla="*/ 1052512 w 1528762"/>
                  <a:gd name="connsiteY3" fmla="*/ 0 h 342914"/>
                  <a:gd name="connsiteX4" fmla="*/ 862012 w 1528762"/>
                  <a:gd name="connsiteY4" fmla="*/ 342900 h 342914"/>
                  <a:gd name="connsiteX5" fmla="*/ 671512 w 1528762"/>
                  <a:gd name="connsiteY5" fmla="*/ 2381 h 342914"/>
                  <a:gd name="connsiteX6" fmla="*/ 478631 w 1528762"/>
                  <a:gd name="connsiteY6" fmla="*/ 342900 h 342914"/>
                  <a:gd name="connsiteX7" fmla="*/ 290512 w 1528762"/>
                  <a:gd name="connsiteY7" fmla="*/ 4762 h 342914"/>
                  <a:gd name="connsiteX8" fmla="*/ 116681 w 1528762"/>
                  <a:gd name="connsiteY8" fmla="*/ 330993 h 342914"/>
                  <a:gd name="connsiteX9" fmla="*/ 0 w 1528762"/>
                  <a:gd name="connsiteY9" fmla="*/ 178593 h 3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8762" h="342914">
                    <a:moveTo>
                      <a:pt x="1528762" y="166687"/>
                    </a:moveTo>
                    <a:cubicBezTo>
                      <a:pt x="1506934" y="69849"/>
                      <a:pt x="1458912" y="-15082"/>
                      <a:pt x="1412081" y="14287"/>
                    </a:cubicBezTo>
                    <a:cubicBezTo>
                      <a:pt x="1365250" y="43656"/>
                      <a:pt x="1307703" y="345281"/>
                      <a:pt x="1247775" y="342900"/>
                    </a:cubicBezTo>
                    <a:cubicBezTo>
                      <a:pt x="1187847" y="340519"/>
                      <a:pt x="1116806" y="0"/>
                      <a:pt x="1052512" y="0"/>
                    </a:cubicBezTo>
                    <a:cubicBezTo>
                      <a:pt x="988218" y="0"/>
                      <a:pt x="925512" y="342503"/>
                      <a:pt x="862012" y="342900"/>
                    </a:cubicBezTo>
                    <a:cubicBezTo>
                      <a:pt x="798512" y="343297"/>
                      <a:pt x="735409" y="2381"/>
                      <a:pt x="671512" y="2381"/>
                    </a:cubicBezTo>
                    <a:cubicBezTo>
                      <a:pt x="607615" y="2381"/>
                      <a:pt x="542131" y="342503"/>
                      <a:pt x="478631" y="342900"/>
                    </a:cubicBezTo>
                    <a:cubicBezTo>
                      <a:pt x="415131" y="343297"/>
                      <a:pt x="350837" y="6747"/>
                      <a:pt x="290512" y="4762"/>
                    </a:cubicBezTo>
                    <a:cubicBezTo>
                      <a:pt x="230187" y="2778"/>
                      <a:pt x="165100" y="302021"/>
                      <a:pt x="116681" y="330993"/>
                    </a:cubicBezTo>
                    <a:cubicBezTo>
                      <a:pt x="68262" y="359965"/>
                      <a:pt x="24606" y="272851"/>
                      <a:pt x="0" y="17859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자유형 37"/>
              <p:cNvSpPr/>
              <p:nvPr/>
            </p:nvSpPr>
            <p:spPr>
              <a:xfrm rot="1430922">
                <a:off x="2980148" y="1277686"/>
                <a:ext cx="860923" cy="156556"/>
              </a:xfrm>
              <a:custGeom>
                <a:avLst/>
                <a:gdLst>
                  <a:gd name="connsiteX0" fmla="*/ 1528762 w 1528762"/>
                  <a:gd name="connsiteY0" fmla="*/ 169650 h 346428"/>
                  <a:gd name="connsiteX1" fmla="*/ 1438275 w 1528762"/>
                  <a:gd name="connsiteY1" fmla="*/ 5344 h 346428"/>
                  <a:gd name="connsiteX2" fmla="*/ 1247775 w 1528762"/>
                  <a:gd name="connsiteY2" fmla="*/ 345863 h 346428"/>
                  <a:gd name="connsiteX3" fmla="*/ 1052512 w 1528762"/>
                  <a:gd name="connsiteY3" fmla="*/ 2963 h 346428"/>
                  <a:gd name="connsiteX4" fmla="*/ 862012 w 1528762"/>
                  <a:gd name="connsiteY4" fmla="*/ 345863 h 346428"/>
                  <a:gd name="connsiteX5" fmla="*/ 671512 w 1528762"/>
                  <a:gd name="connsiteY5" fmla="*/ 5344 h 346428"/>
                  <a:gd name="connsiteX6" fmla="*/ 478631 w 1528762"/>
                  <a:gd name="connsiteY6" fmla="*/ 345863 h 346428"/>
                  <a:gd name="connsiteX7" fmla="*/ 290512 w 1528762"/>
                  <a:gd name="connsiteY7" fmla="*/ 7725 h 346428"/>
                  <a:gd name="connsiteX8" fmla="*/ 97631 w 1528762"/>
                  <a:gd name="connsiteY8" fmla="*/ 341100 h 346428"/>
                  <a:gd name="connsiteX9" fmla="*/ 0 w 1528762"/>
                  <a:gd name="connsiteY9" fmla="*/ 181556 h 346428"/>
                  <a:gd name="connsiteX0" fmla="*/ 1528762 w 1528762"/>
                  <a:gd name="connsiteY0" fmla="*/ 169650 h 345863"/>
                  <a:gd name="connsiteX1" fmla="*/ 1438275 w 1528762"/>
                  <a:gd name="connsiteY1" fmla="*/ 5344 h 345863"/>
                  <a:gd name="connsiteX2" fmla="*/ 1247775 w 1528762"/>
                  <a:gd name="connsiteY2" fmla="*/ 345863 h 345863"/>
                  <a:gd name="connsiteX3" fmla="*/ 1052512 w 1528762"/>
                  <a:gd name="connsiteY3" fmla="*/ 2963 h 345863"/>
                  <a:gd name="connsiteX4" fmla="*/ 862012 w 1528762"/>
                  <a:gd name="connsiteY4" fmla="*/ 345863 h 345863"/>
                  <a:gd name="connsiteX5" fmla="*/ 671512 w 1528762"/>
                  <a:gd name="connsiteY5" fmla="*/ 5344 h 345863"/>
                  <a:gd name="connsiteX6" fmla="*/ 478631 w 1528762"/>
                  <a:gd name="connsiteY6" fmla="*/ 345863 h 345863"/>
                  <a:gd name="connsiteX7" fmla="*/ 290512 w 1528762"/>
                  <a:gd name="connsiteY7" fmla="*/ 7725 h 345863"/>
                  <a:gd name="connsiteX8" fmla="*/ 116681 w 1528762"/>
                  <a:gd name="connsiteY8" fmla="*/ 333956 h 345863"/>
                  <a:gd name="connsiteX9" fmla="*/ 0 w 1528762"/>
                  <a:gd name="connsiteY9" fmla="*/ 181556 h 345863"/>
                  <a:gd name="connsiteX0" fmla="*/ 1528762 w 1528762"/>
                  <a:gd name="connsiteY0" fmla="*/ 166687 h 342914"/>
                  <a:gd name="connsiteX1" fmla="*/ 1412081 w 1528762"/>
                  <a:gd name="connsiteY1" fmla="*/ 14287 h 342914"/>
                  <a:gd name="connsiteX2" fmla="*/ 1247775 w 1528762"/>
                  <a:gd name="connsiteY2" fmla="*/ 342900 h 342914"/>
                  <a:gd name="connsiteX3" fmla="*/ 1052512 w 1528762"/>
                  <a:gd name="connsiteY3" fmla="*/ 0 h 342914"/>
                  <a:gd name="connsiteX4" fmla="*/ 862012 w 1528762"/>
                  <a:gd name="connsiteY4" fmla="*/ 342900 h 342914"/>
                  <a:gd name="connsiteX5" fmla="*/ 671512 w 1528762"/>
                  <a:gd name="connsiteY5" fmla="*/ 2381 h 342914"/>
                  <a:gd name="connsiteX6" fmla="*/ 478631 w 1528762"/>
                  <a:gd name="connsiteY6" fmla="*/ 342900 h 342914"/>
                  <a:gd name="connsiteX7" fmla="*/ 290512 w 1528762"/>
                  <a:gd name="connsiteY7" fmla="*/ 4762 h 342914"/>
                  <a:gd name="connsiteX8" fmla="*/ 116681 w 1528762"/>
                  <a:gd name="connsiteY8" fmla="*/ 330993 h 342914"/>
                  <a:gd name="connsiteX9" fmla="*/ 0 w 1528762"/>
                  <a:gd name="connsiteY9" fmla="*/ 178593 h 3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8762" h="342914">
                    <a:moveTo>
                      <a:pt x="1528762" y="166687"/>
                    </a:moveTo>
                    <a:cubicBezTo>
                      <a:pt x="1506934" y="69849"/>
                      <a:pt x="1458912" y="-15082"/>
                      <a:pt x="1412081" y="14287"/>
                    </a:cubicBezTo>
                    <a:cubicBezTo>
                      <a:pt x="1365250" y="43656"/>
                      <a:pt x="1307703" y="345281"/>
                      <a:pt x="1247775" y="342900"/>
                    </a:cubicBezTo>
                    <a:cubicBezTo>
                      <a:pt x="1187847" y="340519"/>
                      <a:pt x="1116806" y="0"/>
                      <a:pt x="1052512" y="0"/>
                    </a:cubicBezTo>
                    <a:cubicBezTo>
                      <a:pt x="988218" y="0"/>
                      <a:pt x="925512" y="342503"/>
                      <a:pt x="862012" y="342900"/>
                    </a:cubicBezTo>
                    <a:cubicBezTo>
                      <a:pt x="798512" y="343297"/>
                      <a:pt x="735409" y="2381"/>
                      <a:pt x="671512" y="2381"/>
                    </a:cubicBezTo>
                    <a:cubicBezTo>
                      <a:pt x="607615" y="2381"/>
                      <a:pt x="542131" y="342503"/>
                      <a:pt x="478631" y="342900"/>
                    </a:cubicBezTo>
                    <a:cubicBezTo>
                      <a:pt x="415131" y="343297"/>
                      <a:pt x="350837" y="6747"/>
                      <a:pt x="290512" y="4762"/>
                    </a:cubicBezTo>
                    <a:cubicBezTo>
                      <a:pt x="230187" y="2778"/>
                      <a:pt x="165100" y="302021"/>
                      <a:pt x="116681" y="330993"/>
                    </a:cubicBezTo>
                    <a:cubicBezTo>
                      <a:pt x="68262" y="359965"/>
                      <a:pt x="24606" y="272851"/>
                      <a:pt x="0" y="17859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8" name="그룹 17"/>
            <p:cNvGrpSpPr/>
            <p:nvPr/>
          </p:nvGrpSpPr>
          <p:grpSpPr>
            <a:xfrm>
              <a:off x="4583896" y="1932769"/>
              <a:ext cx="195407" cy="374891"/>
              <a:chOff x="4632007" y="1856651"/>
              <a:chExt cx="195407" cy="374891"/>
            </a:xfrm>
          </p:grpSpPr>
          <p:sp>
            <p:nvSpPr>
              <p:cNvPr id="33" name="이등변 삼각형 32"/>
              <p:cNvSpPr/>
              <p:nvPr/>
            </p:nvSpPr>
            <p:spPr>
              <a:xfrm rot="12671197">
                <a:off x="4632007" y="1942079"/>
                <a:ext cx="59182" cy="289463"/>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4" name="그룹 33"/>
              <p:cNvGrpSpPr/>
              <p:nvPr/>
            </p:nvGrpSpPr>
            <p:grpSpPr>
              <a:xfrm>
                <a:off x="4707326" y="1856651"/>
                <a:ext cx="120088" cy="121019"/>
                <a:chOff x="5364088" y="762935"/>
                <a:chExt cx="216024" cy="214795"/>
              </a:xfrm>
            </p:grpSpPr>
            <p:sp>
              <p:nvSpPr>
                <p:cNvPr id="35" name="타원 34"/>
                <p:cNvSpPr/>
                <p:nvPr/>
              </p:nvSpPr>
              <p:spPr>
                <a:xfrm>
                  <a:off x="5364088" y="762935"/>
                  <a:ext cx="216024" cy="21479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b="1" dirty="0">
                    <a:solidFill>
                      <a:schemeClr val="tx1"/>
                    </a:solidFill>
                  </a:endParaRPr>
                </a:p>
              </p:txBody>
            </p:sp>
            <p:sp>
              <p:nvSpPr>
                <p:cNvPr id="36" name="직사각형 35"/>
                <p:cNvSpPr/>
                <p:nvPr/>
              </p:nvSpPr>
              <p:spPr>
                <a:xfrm>
                  <a:off x="5388322" y="847472"/>
                  <a:ext cx="16951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9" name="직사각형 18"/>
            <p:cNvSpPr/>
            <p:nvPr/>
          </p:nvSpPr>
          <p:spPr>
            <a:xfrm>
              <a:off x="5580112" y="2001952"/>
              <a:ext cx="932054" cy="702308"/>
            </a:xfrm>
            <a:prstGeom prst="rect">
              <a:avLst/>
            </a:prstGeom>
            <a:solidFill>
              <a:schemeClr val="tx1">
                <a:lumMod val="50000"/>
              </a:schemeClr>
            </a:solidFill>
            <a:ln>
              <a:noFill/>
            </a:ln>
            <a:scene3d>
              <a:camera prst="isometricTopUp"/>
              <a:lightRig rig="threePt" dir="t"/>
            </a:scene3d>
            <a:sp3d extrusionH="31750" contourW="1270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0" name="그룹 19"/>
            <p:cNvGrpSpPr/>
            <p:nvPr/>
          </p:nvGrpSpPr>
          <p:grpSpPr>
            <a:xfrm>
              <a:off x="4766670" y="1678275"/>
              <a:ext cx="1321547" cy="508560"/>
              <a:chOff x="2980148" y="1418574"/>
              <a:chExt cx="1651815" cy="327467"/>
            </a:xfrm>
          </p:grpSpPr>
          <p:sp>
            <p:nvSpPr>
              <p:cNvPr id="31" name="자유형 30"/>
              <p:cNvSpPr/>
              <p:nvPr/>
            </p:nvSpPr>
            <p:spPr>
              <a:xfrm rot="1430922">
                <a:off x="3771040" y="1589485"/>
                <a:ext cx="860923" cy="156556"/>
              </a:xfrm>
              <a:custGeom>
                <a:avLst/>
                <a:gdLst>
                  <a:gd name="connsiteX0" fmla="*/ 1528762 w 1528762"/>
                  <a:gd name="connsiteY0" fmla="*/ 169650 h 346428"/>
                  <a:gd name="connsiteX1" fmla="*/ 1438275 w 1528762"/>
                  <a:gd name="connsiteY1" fmla="*/ 5344 h 346428"/>
                  <a:gd name="connsiteX2" fmla="*/ 1247775 w 1528762"/>
                  <a:gd name="connsiteY2" fmla="*/ 345863 h 346428"/>
                  <a:gd name="connsiteX3" fmla="*/ 1052512 w 1528762"/>
                  <a:gd name="connsiteY3" fmla="*/ 2963 h 346428"/>
                  <a:gd name="connsiteX4" fmla="*/ 862012 w 1528762"/>
                  <a:gd name="connsiteY4" fmla="*/ 345863 h 346428"/>
                  <a:gd name="connsiteX5" fmla="*/ 671512 w 1528762"/>
                  <a:gd name="connsiteY5" fmla="*/ 5344 h 346428"/>
                  <a:gd name="connsiteX6" fmla="*/ 478631 w 1528762"/>
                  <a:gd name="connsiteY6" fmla="*/ 345863 h 346428"/>
                  <a:gd name="connsiteX7" fmla="*/ 290512 w 1528762"/>
                  <a:gd name="connsiteY7" fmla="*/ 7725 h 346428"/>
                  <a:gd name="connsiteX8" fmla="*/ 97631 w 1528762"/>
                  <a:gd name="connsiteY8" fmla="*/ 341100 h 346428"/>
                  <a:gd name="connsiteX9" fmla="*/ 0 w 1528762"/>
                  <a:gd name="connsiteY9" fmla="*/ 181556 h 346428"/>
                  <a:gd name="connsiteX0" fmla="*/ 1528762 w 1528762"/>
                  <a:gd name="connsiteY0" fmla="*/ 169650 h 345863"/>
                  <a:gd name="connsiteX1" fmla="*/ 1438275 w 1528762"/>
                  <a:gd name="connsiteY1" fmla="*/ 5344 h 345863"/>
                  <a:gd name="connsiteX2" fmla="*/ 1247775 w 1528762"/>
                  <a:gd name="connsiteY2" fmla="*/ 345863 h 345863"/>
                  <a:gd name="connsiteX3" fmla="*/ 1052512 w 1528762"/>
                  <a:gd name="connsiteY3" fmla="*/ 2963 h 345863"/>
                  <a:gd name="connsiteX4" fmla="*/ 862012 w 1528762"/>
                  <a:gd name="connsiteY4" fmla="*/ 345863 h 345863"/>
                  <a:gd name="connsiteX5" fmla="*/ 671512 w 1528762"/>
                  <a:gd name="connsiteY5" fmla="*/ 5344 h 345863"/>
                  <a:gd name="connsiteX6" fmla="*/ 478631 w 1528762"/>
                  <a:gd name="connsiteY6" fmla="*/ 345863 h 345863"/>
                  <a:gd name="connsiteX7" fmla="*/ 290512 w 1528762"/>
                  <a:gd name="connsiteY7" fmla="*/ 7725 h 345863"/>
                  <a:gd name="connsiteX8" fmla="*/ 116681 w 1528762"/>
                  <a:gd name="connsiteY8" fmla="*/ 333956 h 345863"/>
                  <a:gd name="connsiteX9" fmla="*/ 0 w 1528762"/>
                  <a:gd name="connsiteY9" fmla="*/ 181556 h 345863"/>
                  <a:gd name="connsiteX0" fmla="*/ 1528762 w 1528762"/>
                  <a:gd name="connsiteY0" fmla="*/ 166687 h 342914"/>
                  <a:gd name="connsiteX1" fmla="*/ 1412081 w 1528762"/>
                  <a:gd name="connsiteY1" fmla="*/ 14287 h 342914"/>
                  <a:gd name="connsiteX2" fmla="*/ 1247775 w 1528762"/>
                  <a:gd name="connsiteY2" fmla="*/ 342900 h 342914"/>
                  <a:gd name="connsiteX3" fmla="*/ 1052512 w 1528762"/>
                  <a:gd name="connsiteY3" fmla="*/ 0 h 342914"/>
                  <a:gd name="connsiteX4" fmla="*/ 862012 w 1528762"/>
                  <a:gd name="connsiteY4" fmla="*/ 342900 h 342914"/>
                  <a:gd name="connsiteX5" fmla="*/ 671512 w 1528762"/>
                  <a:gd name="connsiteY5" fmla="*/ 2381 h 342914"/>
                  <a:gd name="connsiteX6" fmla="*/ 478631 w 1528762"/>
                  <a:gd name="connsiteY6" fmla="*/ 342900 h 342914"/>
                  <a:gd name="connsiteX7" fmla="*/ 290512 w 1528762"/>
                  <a:gd name="connsiteY7" fmla="*/ 4762 h 342914"/>
                  <a:gd name="connsiteX8" fmla="*/ 116681 w 1528762"/>
                  <a:gd name="connsiteY8" fmla="*/ 330993 h 342914"/>
                  <a:gd name="connsiteX9" fmla="*/ 0 w 1528762"/>
                  <a:gd name="connsiteY9" fmla="*/ 178593 h 3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8762" h="342914">
                    <a:moveTo>
                      <a:pt x="1528762" y="166687"/>
                    </a:moveTo>
                    <a:cubicBezTo>
                      <a:pt x="1506934" y="69849"/>
                      <a:pt x="1458912" y="-15082"/>
                      <a:pt x="1412081" y="14287"/>
                    </a:cubicBezTo>
                    <a:cubicBezTo>
                      <a:pt x="1365250" y="43656"/>
                      <a:pt x="1307703" y="345281"/>
                      <a:pt x="1247775" y="342900"/>
                    </a:cubicBezTo>
                    <a:cubicBezTo>
                      <a:pt x="1187847" y="340519"/>
                      <a:pt x="1116806" y="0"/>
                      <a:pt x="1052512" y="0"/>
                    </a:cubicBezTo>
                    <a:cubicBezTo>
                      <a:pt x="988218" y="0"/>
                      <a:pt x="925512" y="342503"/>
                      <a:pt x="862012" y="342900"/>
                    </a:cubicBezTo>
                    <a:cubicBezTo>
                      <a:pt x="798512" y="343297"/>
                      <a:pt x="735409" y="2381"/>
                      <a:pt x="671512" y="2381"/>
                    </a:cubicBezTo>
                    <a:cubicBezTo>
                      <a:pt x="607615" y="2381"/>
                      <a:pt x="542131" y="342503"/>
                      <a:pt x="478631" y="342900"/>
                    </a:cubicBezTo>
                    <a:cubicBezTo>
                      <a:pt x="415131" y="343297"/>
                      <a:pt x="350837" y="6747"/>
                      <a:pt x="290512" y="4762"/>
                    </a:cubicBezTo>
                    <a:cubicBezTo>
                      <a:pt x="230187" y="2778"/>
                      <a:pt x="165100" y="302021"/>
                      <a:pt x="116681" y="330993"/>
                    </a:cubicBezTo>
                    <a:cubicBezTo>
                      <a:pt x="68262" y="359965"/>
                      <a:pt x="24606" y="272851"/>
                      <a:pt x="0" y="17859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자유형 31"/>
              <p:cNvSpPr/>
              <p:nvPr/>
            </p:nvSpPr>
            <p:spPr>
              <a:xfrm rot="1430922">
                <a:off x="2980148" y="1418574"/>
                <a:ext cx="860923" cy="156556"/>
              </a:xfrm>
              <a:custGeom>
                <a:avLst/>
                <a:gdLst>
                  <a:gd name="connsiteX0" fmla="*/ 1528762 w 1528762"/>
                  <a:gd name="connsiteY0" fmla="*/ 169650 h 346428"/>
                  <a:gd name="connsiteX1" fmla="*/ 1438275 w 1528762"/>
                  <a:gd name="connsiteY1" fmla="*/ 5344 h 346428"/>
                  <a:gd name="connsiteX2" fmla="*/ 1247775 w 1528762"/>
                  <a:gd name="connsiteY2" fmla="*/ 345863 h 346428"/>
                  <a:gd name="connsiteX3" fmla="*/ 1052512 w 1528762"/>
                  <a:gd name="connsiteY3" fmla="*/ 2963 h 346428"/>
                  <a:gd name="connsiteX4" fmla="*/ 862012 w 1528762"/>
                  <a:gd name="connsiteY4" fmla="*/ 345863 h 346428"/>
                  <a:gd name="connsiteX5" fmla="*/ 671512 w 1528762"/>
                  <a:gd name="connsiteY5" fmla="*/ 5344 h 346428"/>
                  <a:gd name="connsiteX6" fmla="*/ 478631 w 1528762"/>
                  <a:gd name="connsiteY6" fmla="*/ 345863 h 346428"/>
                  <a:gd name="connsiteX7" fmla="*/ 290512 w 1528762"/>
                  <a:gd name="connsiteY7" fmla="*/ 7725 h 346428"/>
                  <a:gd name="connsiteX8" fmla="*/ 97631 w 1528762"/>
                  <a:gd name="connsiteY8" fmla="*/ 341100 h 346428"/>
                  <a:gd name="connsiteX9" fmla="*/ 0 w 1528762"/>
                  <a:gd name="connsiteY9" fmla="*/ 181556 h 346428"/>
                  <a:gd name="connsiteX0" fmla="*/ 1528762 w 1528762"/>
                  <a:gd name="connsiteY0" fmla="*/ 169650 h 345863"/>
                  <a:gd name="connsiteX1" fmla="*/ 1438275 w 1528762"/>
                  <a:gd name="connsiteY1" fmla="*/ 5344 h 345863"/>
                  <a:gd name="connsiteX2" fmla="*/ 1247775 w 1528762"/>
                  <a:gd name="connsiteY2" fmla="*/ 345863 h 345863"/>
                  <a:gd name="connsiteX3" fmla="*/ 1052512 w 1528762"/>
                  <a:gd name="connsiteY3" fmla="*/ 2963 h 345863"/>
                  <a:gd name="connsiteX4" fmla="*/ 862012 w 1528762"/>
                  <a:gd name="connsiteY4" fmla="*/ 345863 h 345863"/>
                  <a:gd name="connsiteX5" fmla="*/ 671512 w 1528762"/>
                  <a:gd name="connsiteY5" fmla="*/ 5344 h 345863"/>
                  <a:gd name="connsiteX6" fmla="*/ 478631 w 1528762"/>
                  <a:gd name="connsiteY6" fmla="*/ 345863 h 345863"/>
                  <a:gd name="connsiteX7" fmla="*/ 290512 w 1528762"/>
                  <a:gd name="connsiteY7" fmla="*/ 7725 h 345863"/>
                  <a:gd name="connsiteX8" fmla="*/ 116681 w 1528762"/>
                  <a:gd name="connsiteY8" fmla="*/ 333956 h 345863"/>
                  <a:gd name="connsiteX9" fmla="*/ 0 w 1528762"/>
                  <a:gd name="connsiteY9" fmla="*/ 181556 h 345863"/>
                  <a:gd name="connsiteX0" fmla="*/ 1528762 w 1528762"/>
                  <a:gd name="connsiteY0" fmla="*/ 166687 h 342914"/>
                  <a:gd name="connsiteX1" fmla="*/ 1412081 w 1528762"/>
                  <a:gd name="connsiteY1" fmla="*/ 14287 h 342914"/>
                  <a:gd name="connsiteX2" fmla="*/ 1247775 w 1528762"/>
                  <a:gd name="connsiteY2" fmla="*/ 342900 h 342914"/>
                  <a:gd name="connsiteX3" fmla="*/ 1052512 w 1528762"/>
                  <a:gd name="connsiteY3" fmla="*/ 0 h 342914"/>
                  <a:gd name="connsiteX4" fmla="*/ 862012 w 1528762"/>
                  <a:gd name="connsiteY4" fmla="*/ 342900 h 342914"/>
                  <a:gd name="connsiteX5" fmla="*/ 671512 w 1528762"/>
                  <a:gd name="connsiteY5" fmla="*/ 2381 h 342914"/>
                  <a:gd name="connsiteX6" fmla="*/ 478631 w 1528762"/>
                  <a:gd name="connsiteY6" fmla="*/ 342900 h 342914"/>
                  <a:gd name="connsiteX7" fmla="*/ 290512 w 1528762"/>
                  <a:gd name="connsiteY7" fmla="*/ 4762 h 342914"/>
                  <a:gd name="connsiteX8" fmla="*/ 116681 w 1528762"/>
                  <a:gd name="connsiteY8" fmla="*/ 330993 h 342914"/>
                  <a:gd name="connsiteX9" fmla="*/ 0 w 1528762"/>
                  <a:gd name="connsiteY9" fmla="*/ 178593 h 3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8762" h="342914">
                    <a:moveTo>
                      <a:pt x="1528762" y="166687"/>
                    </a:moveTo>
                    <a:cubicBezTo>
                      <a:pt x="1506934" y="69849"/>
                      <a:pt x="1458912" y="-15082"/>
                      <a:pt x="1412081" y="14287"/>
                    </a:cubicBezTo>
                    <a:cubicBezTo>
                      <a:pt x="1365250" y="43656"/>
                      <a:pt x="1307703" y="345281"/>
                      <a:pt x="1247775" y="342900"/>
                    </a:cubicBezTo>
                    <a:cubicBezTo>
                      <a:pt x="1187847" y="340519"/>
                      <a:pt x="1116806" y="0"/>
                      <a:pt x="1052512" y="0"/>
                    </a:cubicBezTo>
                    <a:cubicBezTo>
                      <a:pt x="988218" y="0"/>
                      <a:pt x="925512" y="342503"/>
                      <a:pt x="862012" y="342900"/>
                    </a:cubicBezTo>
                    <a:cubicBezTo>
                      <a:pt x="798512" y="343297"/>
                      <a:pt x="735409" y="2381"/>
                      <a:pt x="671512" y="2381"/>
                    </a:cubicBezTo>
                    <a:cubicBezTo>
                      <a:pt x="607615" y="2381"/>
                      <a:pt x="542131" y="342503"/>
                      <a:pt x="478631" y="342900"/>
                    </a:cubicBezTo>
                    <a:cubicBezTo>
                      <a:pt x="415131" y="343297"/>
                      <a:pt x="350837" y="6747"/>
                      <a:pt x="290512" y="4762"/>
                    </a:cubicBezTo>
                    <a:cubicBezTo>
                      <a:pt x="230187" y="2778"/>
                      <a:pt x="165100" y="302021"/>
                      <a:pt x="116681" y="330993"/>
                    </a:cubicBezTo>
                    <a:cubicBezTo>
                      <a:pt x="68262" y="359965"/>
                      <a:pt x="24606" y="272851"/>
                      <a:pt x="0" y="17859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그룹 20"/>
            <p:cNvGrpSpPr/>
            <p:nvPr/>
          </p:nvGrpSpPr>
          <p:grpSpPr>
            <a:xfrm>
              <a:off x="6168072" y="1945307"/>
              <a:ext cx="195407" cy="374891"/>
              <a:chOff x="4632007" y="1856651"/>
              <a:chExt cx="195407" cy="374891"/>
            </a:xfrm>
          </p:grpSpPr>
          <p:sp>
            <p:nvSpPr>
              <p:cNvPr id="27" name="이등변 삼각형 26"/>
              <p:cNvSpPr/>
              <p:nvPr/>
            </p:nvSpPr>
            <p:spPr>
              <a:xfrm rot="12671197">
                <a:off x="4632007" y="1942079"/>
                <a:ext cx="59182" cy="289463"/>
              </a:xfrm>
              <a:prstGeom prst="triangle">
                <a:avLst/>
              </a:prstGeom>
              <a:gradFill>
                <a:gsLst>
                  <a:gs pos="0">
                    <a:srgbClr val="FFFF00">
                      <a:alpha val="69000"/>
                    </a:srgbClr>
                  </a:gs>
                  <a:gs pos="100000">
                    <a:srgbClr val="FFC000">
                      <a:alpha val="6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8" name="그룹 27"/>
              <p:cNvGrpSpPr/>
              <p:nvPr/>
            </p:nvGrpSpPr>
            <p:grpSpPr>
              <a:xfrm>
                <a:off x="4707326" y="1856651"/>
                <a:ext cx="120088" cy="121019"/>
                <a:chOff x="5364088" y="762935"/>
                <a:chExt cx="216024" cy="214795"/>
              </a:xfrm>
            </p:grpSpPr>
            <p:sp>
              <p:nvSpPr>
                <p:cNvPr id="29" name="타원 28"/>
                <p:cNvSpPr/>
                <p:nvPr/>
              </p:nvSpPr>
              <p:spPr>
                <a:xfrm>
                  <a:off x="5364088" y="762935"/>
                  <a:ext cx="216024" cy="21479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b="1" dirty="0">
                    <a:solidFill>
                      <a:schemeClr val="tx1"/>
                    </a:solidFill>
                  </a:endParaRPr>
                </a:p>
              </p:txBody>
            </p:sp>
            <p:sp>
              <p:nvSpPr>
                <p:cNvPr id="30" name="직사각형 29"/>
                <p:cNvSpPr/>
                <p:nvPr/>
              </p:nvSpPr>
              <p:spPr>
                <a:xfrm>
                  <a:off x="5388322" y="847472"/>
                  <a:ext cx="16951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nvGrpSpPr>
            <p:cNvPr id="22" name="그룹 21"/>
            <p:cNvGrpSpPr/>
            <p:nvPr/>
          </p:nvGrpSpPr>
          <p:grpSpPr>
            <a:xfrm>
              <a:off x="6280479" y="2042184"/>
              <a:ext cx="225872" cy="387802"/>
              <a:chOff x="4601542" y="1856651"/>
              <a:chExt cx="225872" cy="387802"/>
            </a:xfrm>
          </p:grpSpPr>
          <p:sp>
            <p:nvSpPr>
              <p:cNvPr id="23" name="이등변 삼각형 22"/>
              <p:cNvSpPr/>
              <p:nvPr/>
            </p:nvSpPr>
            <p:spPr>
              <a:xfrm rot="13084049">
                <a:off x="4601542" y="1912903"/>
                <a:ext cx="59182" cy="331550"/>
              </a:xfrm>
              <a:prstGeom prst="triangle">
                <a:avLst>
                  <a:gd name="adj" fmla="val 100000"/>
                </a:avLst>
              </a:prstGeom>
              <a:gradFill>
                <a:gsLst>
                  <a:gs pos="0">
                    <a:srgbClr val="FFFF00">
                      <a:alpha val="69000"/>
                    </a:srgbClr>
                  </a:gs>
                  <a:gs pos="100000">
                    <a:srgbClr val="FFC000">
                      <a:alpha val="6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4" name="그룹 23"/>
              <p:cNvGrpSpPr/>
              <p:nvPr/>
            </p:nvGrpSpPr>
            <p:grpSpPr>
              <a:xfrm>
                <a:off x="4707326" y="1856651"/>
                <a:ext cx="120088" cy="121019"/>
                <a:chOff x="5364088" y="762935"/>
                <a:chExt cx="216024" cy="214795"/>
              </a:xfrm>
            </p:grpSpPr>
            <p:sp>
              <p:nvSpPr>
                <p:cNvPr id="25" name="타원 24"/>
                <p:cNvSpPr/>
                <p:nvPr/>
              </p:nvSpPr>
              <p:spPr>
                <a:xfrm>
                  <a:off x="5364088" y="762935"/>
                  <a:ext cx="216024" cy="21479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b="1" dirty="0">
                    <a:solidFill>
                      <a:schemeClr val="tx1"/>
                    </a:solidFill>
                  </a:endParaRPr>
                </a:p>
              </p:txBody>
            </p:sp>
            <p:sp>
              <p:nvSpPr>
                <p:cNvPr id="26" name="직사각형 25"/>
                <p:cNvSpPr/>
                <p:nvPr/>
              </p:nvSpPr>
              <p:spPr>
                <a:xfrm>
                  <a:off x="5388322" y="847472"/>
                  <a:ext cx="16951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grpSp>
        <p:nvGrpSpPr>
          <p:cNvPr id="39" name="그룹 38"/>
          <p:cNvGrpSpPr/>
          <p:nvPr/>
        </p:nvGrpSpPr>
        <p:grpSpPr>
          <a:xfrm>
            <a:off x="1810036" y="2845563"/>
            <a:ext cx="4995913" cy="974830"/>
            <a:chOff x="1520370" y="2899685"/>
            <a:chExt cx="4995913" cy="974830"/>
          </a:xfrm>
        </p:grpSpPr>
        <p:sp>
          <p:nvSpPr>
            <p:cNvPr id="40" name="직사각형 39"/>
            <p:cNvSpPr/>
            <p:nvPr/>
          </p:nvSpPr>
          <p:spPr>
            <a:xfrm>
              <a:off x="2563943" y="3172207"/>
              <a:ext cx="932054" cy="702308"/>
            </a:xfrm>
            <a:prstGeom prst="rect">
              <a:avLst/>
            </a:prstGeom>
            <a:solidFill>
              <a:schemeClr val="tx1">
                <a:lumMod val="50000"/>
              </a:schemeClr>
            </a:solidFill>
            <a:ln>
              <a:noFill/>
            </a:ln>
            <a:scene3d>
              <a:camera prst="isometricTopUp"/>
              <a:lightRig rig="threePt" dir="t"/>
            </a:scene3d>
            <a:sp3d extrusionH="31750" contourW="1270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1" name="그림 40"/>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1504734" flipV="1">
              <a:off x="1520370" y="3175693"/>
              <a:ext cx="1612767" cy="151167"/>
            </a:xfrm>
            <a:prstGeom prst="rect">
              <a:avLst/>
            </a:prstGeom>
          </p:spPr>
        </p:pic>
        <p:sp>
          <p:nvSpPr>
            <p:cNvPr id="42" name="직사각형 41"/>
            <p:cNvSpPr/>
            <p:nvPr/>
          </p:nvSpPr>
          <p:spPr>
            <a:xfrm>
              <a:off x="4000053" y="3157352"/>
              <a:ext cx="932054" cy="702308"/>
            </a:xfrm>
            <a:prstGeom prst="rect">
              <a:avLst/>
            </a:prstGeom>
            <a:solidFill>
              <a:schemeClr val="tx1">
                <a:lumMod val="50000"/>
              </a:schemeClr>
            </a:solidFill>
            <a:ln>
              <a:noFill/>
            </a:ln>
            <a:scene3d>
              <a:camera prst="isometricTopUp"/>
              <a:lightRig rig="threePt" dir="t"/>
            </a:scene3d>
            <a:sp3d extrusionH="31750" contourW="1270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3" name="그룹 42"/>
            <p:cNvGrpSpPr/>
            <p:nvPr/>
          </p:nvGrpSpPr>
          <p:grpSpPr>
            <a:xfrm>
              <a:off x="3186611" y="2930202"/>
              <a:ext cx="1321547" cy="412029"/>
              <a:chOff x="2980148" y="1277686"/>
              <a:chExt cx="1651815" cy="468355"/>
            </a:xfrm>
          </p:grpSpPr>
          <p:sp>
            <p:nvSpPr>
              <p:cNvPr id="68" name="자유형 67"/>
              <p:cNvSpPr/>
              <p:nvPr/>
            </p:nvSpPr>
            <p:spPr>
              <a:xfrm rot="1430922">
                <a:off x="3771040" y="1589485"/>
                <a:ext cx="860923" cy="156556"/>
              </a:xfrm>
              <a:custGeom>
                <a:avLst/>
                <a:gdLst>
                  <a:gd name="connsiteX0" fmla="*/ 1528762 w 1528762"/>
                  <a:gd name="connsiteY0" fmla="*/ 169650 h 346428"/>
                  <a:gd name="connsiteX1" fmla="*/ 1438275 w 1528762"/>
                  <a:gd name="connsiteY1" fmla="*/ 5344 h 346428"/>
                  <a:gd name="connsiteX2" fmla="*/ 1247775 w 1528762"/>
                  <a:gd name="connsiteY2" fmla="*/ 345863 h 346428"/>
                  <a:gd name="connsiteX3" fmla="*/ 1052512 w 1528762"/>
                  <a:gd name="connsiteY3" fmla="*/ 2963 h 346428"/>
                  <a:gd name="connsiteX4" fmla="*/ 862012 w 1528762"/>
                  <a:gd name="connsiteY4" fmla="*/ 345863 h 346428"/>
                  <a:gd name="connsiteX5" fmla="*/ 671512 w 1528762"/>
                  <a:gd name="connsiteY5" fmla="*/ 5344 h 346428"/>
                  <a:gd name="connsiteX6" fmla="*/ 478631 w 1528762"/>
                  <a:gd name="connsiteY6" fmla="*/ 345863 h 346428"/>
                  <a:gd name="connsiteX7" fmla="*/ 290512 w 1528762"/>
                  <a:gd name="connsiteY7" fmla="*/ 7725 h 346428"/>
                  <a:gd name="connsiteX8" fmla="*/ 97631 w 1528762"/>
                  <a:gd name="connsiteY8" fmla="*/ 341100 h 346428"/>
                  <a:gd name="connsiteX9" fmla="*/ 0 w 1528762"/>
                  <a:gd name="connsiteY9" fmla="*/ 181556 h 346428"/>
                  <a:gd name="connsiteX0" fmla="*/ 1528762 w 1528762"/>
                  <a:gd name="connsiteY0" fmla="*/ 169650 h 345863"/>
                  <a:gd name="connsiteX1" fmla="*/ 1438275 w 1528762"/>
                  <a:gd name="connsiteY1" fmla="*/ 5344 h 345863"/>
                  <a:gd name="connsiteX2" fmla="*/ 1247775 w 1528762"/>
                  <a:gd name="connsiteY2" fmla="*/ 345863 h 345863"/>
                  <a:gd name="connsiteX3" fmla="*/ 1052512 w 1528762"/>
                  <a:gd name="connsiteY3" fmla="*/ 2963 h 345863"/>
                  <a:gd name="connsiteX4" fmla="*/ 862012 w 1528762"/>
                  <a:gd name="connsiteY4" fmla="*/ 345863 h 345863"/>
                  <a:gd name="connsiteX5" fmla="*/ 671512 w 1528762"/>
                  <a:gd name="connsiteY5" fmla="*/ 5344 h 345863"/>
                  <a:gd name="connsiteX6" fmla="*/ 478631 w 1528762"/>
                  <a:gd name="connsiteY6" fmla="*/ 345863 h 345863"/>
                  <a:gd name="connsiteX7" fmla="*/ 290512 w 1528762"/>
                  <a:gd name="connsiteY7" fmla="*/ 7725 h 345863"/>
                  <a:gd name="connsiteX8" fmla="*/ 116681 w 1528762"/>
                  <a:gd name="connsiteY8" fmla="*/ 333956 h 345863"/>
                  <a:gd name="connsiteX9" fmla="*/ 0 w 1528762"/>
                  <a:gd name="connsiteY9" fmla="*/ 181556 h 345863"/>
                  <a:gd name="connsiteX0" fmla="*/ 1528762 w 1528762"/>
                  <a:gd name="connsiteY0" fmla="*/ 166687 h 342914"/>
                  <a:gd name="connsiteX1" fmla="*/ 1412081 w 1528762"/>
                  <a:gd name="connsiteY1" fmla="*/ 14287 h 342914"/>
                  <a:gd name="connsiteX2" fmla="*/ 1247775 w 1528762"/>
                  <a:gd name="connsiteY2" fmla="*/ 342900 h 342914"/>
                  <a:gd name="connsiteX3" fmla="*/ 1052512 w 1528762"/>
                  <a:gd name="connsiteY3" fmla="*/ 0 h 342914"/>
                  <a:gd name="connsiteX4" fmla="*/ 862012 w 1528762"/>
                  <a:gd name="connsiteY4" fmla="*/ 342900 h 342914"/>
                  <a:gd name="connsiteX5" fmla="*/ 671512 w 1528762"/>
                  <a:gd name="connsiteY5" fmla="*/ 2381 h 342914"/>
                  <a:gd name="connsiteX6" fmla="*/ 478631 w 1528762"/>
                  <a:gd name="connsiteY6" fmla="*/ 342900 h 342914"/>
                  <a:gd name="connsiteX7" fmla="*/ 290512 w 1528762"/>
                  <a:gd name="connsiteY7" fmla="*/ 4762 h 342914"/>
                  <a:gd name="connsiteX8" fmla="*/ 116681 w 1528762"/>
                  <a:gd name="connsiteY8" fmla="*/ 330993 h 342914"/>
                  <a:gd name="connsiteX9" fmla="*/ 0 w 1528762"/>
                  <a:gd name="connsiteY9" fmla="*/ 178593 h 3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8762" h="342914">
                    <a:moveTo>
                      <a:pt x="1528762" y="166687"/>
                    </a:moveTo>
                    <a:cubicBezTo>
                      <a:pt x="1506934" y="69849"/>
                      <a:pt x="1458912" y="-15082"/>
                      <a:pt x="1412081" y="14287"/>
                    </a:cubicBezTo>
                    <a:cubicBezTo>
                      <a:pt x="1365250" y="43656"/>
                      <a:pt x="1307703" y="345281"/>
                      <a:pt x="1247775" y="342900"/>
                    </a:cubicBezTo>
                    <a:cubicBezTo>
                      <a:pt x="1187847" y="340519"/>
                      <a:pt x="1116806" y="0"/>
                      <a:pt x="1052512" y="0"/>
                    </a:cubicBezTo>
                    <a:cubicBezTo>
                      <a:pt x="988218" y="0"/>
                      <a:pt x="925512" y="342503"/>
                      <a:pt x="862012" y="342900"/>
                    </a:cubicBezTo>
                    <a:cubicBezTo>
                      <a:pt x="798512" y="343297"/>
                      <a:pt x="735409" y="2381"/>
                      <a:pt x="671512" y="2381"/>
                    </a:cubicBezTo>
                    <a:cubicBezTo>
                      <a:pt x="607615" y="2381"/>
                      <a:pt x="542131" y="342503"/>
                      <a:pt x="478631" y="342900"/>
                    </a:cubicBezTo>
                    <a:cubicBezTo>
                      <a:pt x="415131" y="343297"/>
                      <a:pt x="350837" y="6747"/>
                      <a:pt x="290512" y="4762"/>
                    </a:cubicBezTo>
                    <a:cubicBezTo>
                      <a:pt x="230187" y="2778"/>
                      <a:pt x="165100" y="302021"/>
                      <a:pt x="116681" y="330993"/>
                    </a:cubicBezTo>
                    <a:cubicBezTo>
                      <a:pt x="68262" y="359965"/>
                      <a:pt x="24606" y="272851"/>
                      <a:pt x="0" y="17859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자유형 68"/>
              <p:cNvSpPr/>
              <p:nvPr/>
            </p:nvSpPr>
            <p:spPr>
              <a:xfrm rot="1430922">
                <a:off x="2980148" y="1277686"/>
                <a:ext cx="860923" cy="156556"/>
              </a:xfrm>
              <a:custGeom>
                <a:avLst/>
                <a:gdLst>
                  <a:gd name="connsiteX0" fmla="*/ 1528762 w 1528762"/>
                  <a:gd name="connsiteY0" fmla="*/ 169650 h 346428"/>
                  <a:gd name="connsiteX1" fmla="*/ 1438275 w 1528762"/>
                  <a:gd name="connsiteY1" fmla="*/ 5344 h 346428"/>
                  <a:gd name="connsiteX2" fmla="*/ 1247775 w 1528762"/>
                  <a:gd name="connsiteY2" fmla="*/ 345863 h 346428"/>
                  <a:gd name="connsiteX3" fmla="*/ 1052512 w 1528762"/>
                  <a:gd name="connsiteY3" fmla="*/ 2963 h 346428"/>
                  <a:gd name="connsiteX4" fmla="*/ 862012 w 1528762"/>
                  <a:gd name="connsiteY4" fmla="*/ 345863 h 346428"/>
                  <a:gd name="connsiteX5" fmla="*/ 671512 w 1528762"/>
                  <a:gd name="connsiteY5" fmla="*/ 5344 h 346428"/>
                  <a:gd name="connsiteX6" fmla="*/ 478631 w 1528762"/>
                  <a:gd name="connsiteY6" fmla="*/ 345863 h 346428"/>
                  <a:gd name="connsiteX7" fmla="*/ 290512 w 1528762"/>
                  <a:gd name="connsiteY7" fmla="*/ 7725 h 346428"/>
                  <a:gd name="connsiteX8" fmla="*/ 97631 w 1528762"/>
                  <a:gd name="connsiteY8" fmla="*/ 341100 h 346428"/>
                  <a:gd name="connsiteX9" fmla="*/ 0 w 1528762"/>
                  <a:gd name="connsiteY9" fmla="*/ 181556 h 346428"/>
                  <a:gd name="connsiteX0" fmla="*/ 1528762 w 1528762"/>
                  <a:gd name="connsiteY0" fmla="*/ 169650 h 345863"/>
                  <a:gd name="connsiteX1" fmla="*/ 1438275 w 1528762"/>
                  <a:gd name="connsiteY1" fmla="*/ 5344 h 345863"/>
                  <a:gd name="connsiteX2" fmla="*/ 1247775 w 1528762"/>
                  <a:gd name="connsiteY2" fmla="*/ 345863 h 345863"/>
                  <a:gd name="connsiteX3" fmla="*/ 1052512 w 1528762"/>
                  <a:gd name="connsiteY3" fmla="*/ 2963 h 345863"/>
                  <a:gd name="connsiteX4" fmla="*/ 862012 w 1528762"/>
                  <a:gd name="connsiteY4" fmla="*/ 345863 h 345863"/>
                  <a:gd name="connsiteX5" fmla="*/ 671512 w 1528762"/>
                  <a:gd name="connsiteY5" fmla="*/ 5344 h 345863"/>
                  <a:gd name="connsiteX6" fmla="*/ 478631 w 1528762"/>
                  <a:gd name="connsiteY6" fmla="*/ 345863 h 345863"/>
                  <a:gd name="connsiteX7" fmla="*/ 290512 w 1528762"/>
                  <a:gd name="connsiteY7" fmla="*/ 7725 h 345863"/>
                  <a:gd name="connsiteX8" fmla="*/ 116681 w 1528762"/>
                  <a:gd name="connsiteY8" fmla="*/ 333956 h 345863"/>
                  <a:gd name="connsiteX9" fmla="*/ 0 w 1528762"/>
                  <a:gd name="connsiteY9" fmla="*/ 181556 h 345863"/>
                  <a:gd name="connsiteX0" fmla="*/ 1528762 w 1528762"/>
                  <a:gd name="connsiteY0" fmla="*/ 166687 h 342914"/>
                  <a:gd name="connsiteX1" fmla="*/ 1412081 w 1528762"/>
                  <a:gd name="connsiteY1" fmla="*/ 14287 h 342914"/>
                  <a:gd name="connsiteX2" fmla="*/ 1247775 w 1528762"/>
                  <a:gd name="connsiteY2" fmla="*/ 342900 h 342914"/>
                  <a:gd name="connsiteX3" fmla="*/ 1052512 w 1528762"/>
                  <a:gd name="connsiteY3" fmla="*/ 0 h 342914"/>
                  <a:gd name="connsiteX4" fmla="*/ 862012 w 1528762"/>
                  <a:gd name="connsiteY4" fmla="*/ 342900 h 342914"/>
                  <a:gd name="connsiteX5" fmla="*/ 671512 w 1528762"/>
                  <a:gd name="connsiteY5" fmla="*/ 2381 h 342914"/>
                  <a:gd name="connsiteX6" fmla="*/ 478631 w 1528762"/>
                  <a:gd name="connsiteY6" fmla="*/ 342900 h 342914"/>
                  <a:gd name="connsiteX7" fmla="*/ 290512 w 1528762"/>
                  <a:gd name="connsiteY7" fmla="*/ 4762 h 342914"/>
                  <a:gd name="connsiteX8" fmla="*/ 116681 w 1528762"/>
                  <a:gd name="connsiteY8" fmla="*/ 330993 h 342914"/>
                  <a:gd name="connsiteX9" fmla="*/ 0 w 1528762"/>
                  <a:gd name="connsiteY9" fmla="*/ 178593 h 3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8762" h="342914">
                    <a:moveTo>
                      <a:pt x="1528762" y="166687"/>
                    </a:moveTo>
                    <a:cubicBezTo>
                      <a:pt x="1506934" y="69849"/>
                      <a:pt x="1458912" y="-15082"/>
                      <a:pt x="1412081" y="14287"/>
                    </a:cubicBezTo>
                    <a:cubicBezTo>
                      <a:pt x="1365250" y="43656"/>
                      <a:pt x="1307703" y="345281"/>
                      <a:pt x="1247775" y="342900"/>
                    </a:cubicBezTo>
                    <a:cubicBezTo>
                      <a:pt x="1187847" y="340519"/>
                      <a:pt x="1116806" y="0"/>
                      <a:pt x="1052512" y="0"/>
                    </a:cubicBezTo>
                    <a:cubicBezTo>
                      <a:pt x="988218" y="0"/>
                      <a:pt x="925512" y="342503"/>
                      <a:pt x="862012" y="342900"/>
                    </a:cubicBezTo>
                    <a:cubicBezTo>
                      <a:pt x="798512" y="343297"/>
                      <a:pt x="735409" y="2381"/>
                      <a:pt x="671512" y="2381"/>
                    </a:cubicBezTo>
                    <a:cubicBezTo>
                      <a:pt x="607615" y="2381"/>
                      <a:pt x="542131" y="342503"/>
                      <a:pt x="478631" y="342900"/>
                    </a:cubicBezTo>
                    <a:cubicBezTo>
                      <a:pt x="415131" y="343297"/>
                      <a:pt x="350837" y="6747"/>
                      <a:pt x="290512" y="4762"/>
                    </a:cubicBezTo>
                    <a:cubicBezTo>
                      <a:pt x="230187" y="2778"/>
                      <a:pt x="165100" y="302021"/>
                      <a:pt x="116681" y="330993"/>
                    </a:cubicBezTo>
                    <a:cubicBezTo>
                      <a:pt x="68262" y="359965"/>
                      <a:pt x="24606" y="272851"/>
                      <a:pt x="0" y="17859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4" name="그룹 43"/>
            <p:cNvGrpSpPr/>
            <p:nvPr/>
          </p:nvGrpSpPr>
          <p:grpSpPr>
            <a:xfrm>
              <a:off x="4588013" y="3100707"/>
              <a:ext cx="195407" cy="374891"/>
              <a:chOff x="4632007" y="1856651"/>
              <a:chExt cx="195407" cy="374891"/>
            </a:xfrm>
          </p:grpSpPr>
          <p:sp>
            <p:nvSpPr>
              <p:cNvPr id="64" name="이등변 삼각형 63"/>
              <p:cNvSpPr/>
              <p:nvPr/>
            </p:nvSpPr>
            <p:spPr>
              <a:xfrm rot="12671197">
                <a:off x="4632007" y="1942079"/>
                <a:ext cx="59182" cy="289463"/>
              </a:xfrm>
              <a:prstGeom prst="triangl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5" name="그룹 64"/>
              <p:cNvGrpSpPr/>
              <p:nvPr/>
            </p:nvGrpSpPr>
            <p:grpSpPr>
              <a:xfrm>
                <a:off x="4707326" y="1856651"/>
                <a:ext cx="120088" cy="121019"/>
                <a:chOff x="5364088" y="762935"/>
                <a:chExt cx="216024" cy="214795"/>
              </a:xfrm>
            </p:grpSpPr>
            <p:sp>
              <p:nvSpPr>
                <p:cNvPr id="66" name="타원 65"/>
                <p:cNvSpPr/>
                <p:nvPr/>
              </p:nvSpPr>
              <p:spPr>
                <a:xfrm>
                  <a:off x="5364088" y="762935"/>
                  <a:ext cx="216024" cy="21479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b="1" dirty="0">
                    <a:solidFill>
                      <a:schemeClr val="tx1"/>
                    </a:solidFill>
                  </a:endParaRPr>
                </a:p>
              </p:txBody>
            </p:sp>
            <p:sp>
              <p:nvSpPr>
                <p:cNvPr id="67" name="직사각형 66"/>
                <p:cNvSpPr/>
                <p:nvPr/>
              </p:nvSpPr>
              <p:spPr>
                <a:xfrm>
                  <a:off x="5388322" y="847472"/>
                  <a:ext cx="16951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45" name="직사각형 44"/>
            <p:cNvSpPr/>
            <p:nvPr/>
          </p:nvSpPr>
          <p:spPr>
            <a:xfrm>
              <a:off x="5584229" y="3169890"/>
              <a:ext cx="932054" cy="702308"/>
            </a:xfrm>
            <a:prstGeom prst="rect">
              <a:avLst/>
            </a:prstGeom>
            <a:solidFill>
              <a:schemeClr val="tx1">
                <a:lumMod val="50000"/>
              </a:schemeClr>
            </a:solidFill>
            <a:ln>
              <a:noFill/>
            </a:ln>
            <a:scene3d>
              <a:camera prst="isometricTopUp"/>
              <a:lightRig rig="threePt" dir="t"/>
            </a:scene3d>
            <a:sp3d extrusionH="31750" contourW="12700">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46" name="그룹 45"/>
            <p:cNvGrpSpPr/>
            <p:nvPr/>
          </p:nvGrpSpPr>
          <p:grpSpPr>
            <a:xfrm>
              <a:off x="6172189" y="3113245"/>
              <a:ext cx="195407" cy="374891"/>
              <a:chOff x="4632007" y="1856651"/>
              <a:chExt cx="195407" cy="374891"/>
            </a:xfrm>
          </p:grpSpPr>
          <p:sp>
            <p:nvSpPr>
              <p:cNvPr id="60" name="이등변 삼각형 59"/>
              <p:cNvSpPr/>
              <p:nvPr/>
            </p:nvSpPr>
            <p:spPr>
              <a:xfrm rot="12671197">
                <a:off x="4632007" y="1942079"/>
                <a:ext cx="59182" cy="289463"/>
              </a:xfrm>
              <a:prstGeom prst="triangle">
                <a:avLst/>
              </a:prstGeom>
              <a:gradFill>
                <a:gsLst>
                  <a:gs pos="0">
                    <a:srgbClr val="FFFF00">
                      <a:alpha val="69000"/>
                    </a:srgbClr>
                  </a:gs>
                  <a:gs pos="100000">
                    <a:srgbClr val="FFC000">
                      <a:alpha val="6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61" name="그룹 60"/>
              <p:cNvGrpSpPr/>
              <p:nvPr/>
            </p:nvGrpSpPr>
            <p:grpSpPr>
              <a:xfrm>
                <a:off x="4707326" y="1856651"/>
                <a:ext cx="120088" cy="121019"/>
                <a:chOff x="5364088" y="762935"/>
                <a:chExt cx="216024" cy="214795"/>
              </a:xfrm>
            </p:grpSpPr>
            <p:sp>
              <p:nvSpPr>
                <p:cNvPr id="62" name="타원 61"/>
                <p:cNvSpPr/>
                <p:nvPr/>
              </p:nvSpPr>
              <p:spPr>
                <a:xfrm>
                  <a:off x="5364088" y="762935"/>
                  <a:ext cx="216024" cy="21479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b="1" dirty="0">
                    <a:solidFill>
                      <a:schemeClr val="tx1"/>
                    </a:solidFill>
                  </a:endParaRPr>
                </a:p>
              </p:txBody>
            </p:sp>
            <p:sp>
              <p:nvSpPr>
                <p:cNvPr id="63" name="직사각형 62"/>
                <p:cNvSpPr/>
                <p:nvPr/>
              </p:nvSpPr>
              <p:spPr>
                <a:xfrm>
                  <a:off x="5388322" y="847472"/>
                  <a:ext cx="16951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nvGrpSpPr>
            <p:cNvPr id="47" name="그룹 46"/>
            <p:cNvGrpSpPr/>
            <p:nvPr/>
          </p:nvGrpSpPr>
          <p:grpSpPr>
            <a:xfrm>
              <a:off x="6284596" y="3210122"/>
              <a:ext cx="225872" cy="387802"/>
              <a:chOff x="4601542" y="1856651"/>
              <a:chExt cx="225872" cy="387802"/>
            </a:xfrm>
          </p:grpSpPr>
          <p:sp>
            <p:nvSpPr>
              <p:cNvPr id="56" name="이등변 삼각형 55"/>
              <p:cNvSpPr/>
              <p:nvPr/>
            </p:nvSpPr>
            <p:spPr>
              <a:xfrm rot="13084049">
                <a:off x="4601542" y="1912903"/>
                <a:ext cx="59182" cy="331550"/>
              </a:xfrm>
              <a:prstGeom prst="triangle">
                <a:avLst>
                  <a:gd name="adj" fmla="val 100000"/>
                </a:avLst>
              </a:prstGeom>
              <a:gradFill>
                <a:gsLst>
                  <a:gs pos="0">
                    <a:srgbClr val="FFFF00">
                      <a:alpha val="69000"/>
                    </a:srgbClr>
                  </a:gs>
                  <a:gs pos="100000">
                    <a:srgbClr val="FFC000">
                      <a:alpha val="6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7" name="그룹 56"/>
              <p:cNvGrpSpPr/>
              <p:nvPr/>
            </p:nvGrpSpPr>
            <p:grpSpPr>
              <a:xfrm>
                <a:off x="4707326" y="1856651"/>
                <a:ext cx="120088" cy="121019"/>
                <a:chOff x="5364088" y="762935"/>
                <a:chExt cx="216024" cy="214795"/>
              </a:xfrm>
            </p:grpSpPr>
            <p:sp>
              <p:nvSpPr>
                <p:cNvPr id="58" name="타원 57"/>
                <p:cNvSpPr/>
                <p:nvPr/>
              </p:nvSpPr>
              <p:spPr>
                <a:xfrm>
                  <a:off x="5364088" y="762935"/>
                  <a:ext cx="216024" cy="21479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b="1" dirty="0">
                    <a:solidFill>
                      <a:schemeClr val="tx1"/>
                    </a:solidFill>
                  </a:endParaRPr>
                </a:p>
              </p:txBody>
            </p:sp>
            <p:sp>
              <p:nvSpPr>
                <p:cNvPr id="59" name="직사각형 58"/>
                <p:cNvSpPr/>
                <p:nvPr/>
              </p:nvSpPr>
              <p:spPr>
                <a:xfrm>
                  <a:off x="5388322" y="847472"/>
                  <a:ext cx="169516"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pic>
          <p:nvPicPr>
            <p:cNvPr id="48" name="그림 47"/>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1504734" flipV="1">
              <a:off x="1607999" y="3074221"/>
              <a:ext cx="1612767" cy="151167"/>
            </a:xfrm>
            <a:prstGeom prst="rect">
              <a:avLst/>
            </a:prstGeom>
          </p:spPr>
        </p:pic>
        <p:grpSp>
          <p:nvGrpSpPr>
            <p:cNvPr id="49" name="그룹 48"/>
            <p:cNvGrpSpPr/>
            <p:nvPr/>
          </p:nvGrpSpPr>
          <p:grpSpPr>
            <a:xfrm>
              <a:off x="4786417" y="2899685"/>
              <a:ext cx="1321547" cy="412029"/>
              <a:chOff x="2980148" y="1277686"/>
              <a:chExt cx="1651815" cy="468355"/>
            </a:xfrm>
          </p:grpSpPr>
          <p:sp>
            <p:nvSpPr>
              <p:cNvPr id="54" name="자유형 53"/>
              <p:cNvSpPr/>
              <p:nvPr/>
            </p:nvSpPr>
            <p:spPr>
              <a:xfrm rot="1430922">
                <a:off x="3771040" y="1589485"/>
                <a:ext cx="860923" cy="156556"/>
              </a:xfrm>
              <a:custGeom>
                <a:avLst/>
                <a:gdLst>
                  <a:gd name="connsiteX0" fmla="*/ 1528762 w 1528762"/>
                  <a:gd name="connsiteY0" fmla="*/ 169650 h 346428"/>
                  <a:gd name="connsiteX1" fmla="*/ 1438275 w 1528762"/>
                  <a:gd name="connsiteY1" fmla="*/ 5344 h 346428"/>
                  <a:gd name="connsiteX2" fmla="*/ 1247775 w 1528762"/>
                  <a:gd name="connsiteY2" fmla="*/ 345863 h 346428"/>
                  <a:gd name="connsiteX3" fmla="*/ 1052512 w 1528762"/>
                  <a:gd name="connsiteY3" fmla="*/ 2963 h 346428"/>
                  <a:gd name="connsiteX4" fmla="*/ 862012 w 1528762"/>
                  <a:gd name="connsiteY4" fmla="*/ 345863 h 346428"/>
                  <a:gd name="connsiteX5" fmla="*/ 671512 w 1528762"/>
                  <a:gd name="connsiteY5" fmla="*/ 5344 h 346428"/>
                  <a:gd name="connsiteX6" fmla="*/ 478631 w 1528762"/>
                  <a:gd name="connsiteY6" fmla="*/ 345863 h 346428"/>
                  <a:gd name="connsiteX7" fmla="*/ 290512 w 1528762"/>
                  <a:gd name="connsiteY7" fmla="*/ 7725 h 346428"/>
                  <a:gd name="connsiteX8" fmla="*/ 97631 w 1528762"/>
                  <a:gd name="connsiteY8" fmla="*/ 341100 h 346428"/>
                  <a:gd name="connsiteX9" fmla="*/ 0 w 1528762"/>
                  <a:gd name="connsiteY9" fmla="*/ 181556 h 346428"/>
                  <a:gd name="connsiteX0" fmla="*/ 1528762 w 1528762"/>
                  <a:gd name="connsiteY0" fmla="*/ 169650 h 345863"/>
                  <a:gd name="connsiteX1" fmla="*/ 1438275 w 1528762"/>
                  <a:gd name="connsiteY1" fmla="*/ 5344 h 345863"/>
                  <a:gd name="connsiteX2" fmla="*/ 1247775 w 1528762"/>
                  <a:gd name="connsiteY2" fmla="*/ 345863 h 345863"/>
                  <a:gd name="connsiteX3" fmla="*/ 1052512 w 1528762"/>
                  <a:gd name="connsiteY3" fmla="*/ 2963 h 345863"/>
                  <a:gd name="connsiteX4" fmla="*/ 862012 w 1528762"/>
                  <a:gd name="connsiteY4" fmla="*/ 345863 h 345863"/>
                  <a:gd name="connsiteX5" fmla="*/ 671512 w 1528762"/>
                  <a:gd name="connsiteY5" fmla="*/ 5344 h 345863"/>
                  <a:gd name="connsiteX6" fmla="*/ 478631 w 1528762"/>
                  <a:gd name="connsiteY6" fmla="*/ 345863 h 345863"/>
                  <a:gd name="connsiteX7" fmla="*/ 290512 w 1528762"/>
                  <a:gd name="connsiteY7" fmla="*/ 7725 h 345863"/>
                  <a:gd name="connsiteX8" fmla="*/ 116681 w 1528762"/>
                  <a:gd name="connsiteY8" fmla="*/ 333956 h 345863"/>
                  <a:gd name="connsiteX9" fmla="*/ 0 w 1528762"/>
                  <a:gd name="connsiteY9" fmla="*/ 181556 h 345863"/>
                  <a:gd name="connsiteX0" fmla="*/ 1528762 w 1528762"/>
                  <a:gd name="connsiteY0" fmla="*/ 166687 h 342914"/>
                  <a:gd name="connsiteX1" fmla="*/ 1412081 w 1528762"/>
                  <a:gd name="connsiteY1" fmla="*/ 14287 h 342914"/>
                  <a:gd name="connsiteX2" fmla="*/ 1247775 w 1528762"/>
                  <a:gd name="connsiteY2" fmla="*/ 342900 h 342914"/>
                  <a:gd name="connsiteX3" fmla="*/ 1052512 w 1528762"/>
                  <a:gd name="connsiteY3" fmla="*/ 0 h 342914"/>
                  <a:gd name="connsiteX4" fmla="*/ 862012 w 1528762"/>
                  <a:gd name="connsiteY4" fmla="*/ 342900 h 342914"/>
                  <a:gd name="connsiteX5" fmla="*/ 671512 w 1528762"/>
                  <a:gd name="connsiteY5" fmla="*/ 2381 h 342914"/>
                  <a:gd name="connsiteX6" fmla="*/ 478631 w 1528762"/>
                  <a:gd name="connsiteY6" fmla="*/ 342900 h 342914"/>
                  <a:gd name="connsiteX7" fmla="*/ 290512 w 1528762"/>
                  <a:gd name="connsiteY7" fmla="*/ 4762 h 342914"/>
                  <a:gd name="connsiteX8" fmla="*/ 116681 w 1528762"/>
                  <a:gd name="connsiteY8" fmla="*/ 330993 h 342914"/>
                  <a:gd name="connsiteX9" fmla="*/ 0 w 1528762"/>
                  <a:gd name="connsiteY9" fmla="*/ 178593 h 3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8762" h="342914">
                    <a:moveTo>
                      <a:pt x="1528762" y="166687"/>
                    </a:moveTo>
                    <a:cubicBezTo>
                      <a:pt x="1506934" y="69849"/>
                      <a:pt x="1458912" y="-15082"/>
                      <a:pt x="1412081" y="14287"/>
                    </a:cubicBezTo>
                    <a:cubicBezTo>
                      <a:pt x="1365250" y="43656"/>
                      <a:pt x="1307703" y="345281"/>
                      <a:pt x="1247775" y="342900"/>
                    </a:cubicBezTo>
                    <a:cubicBezTo>
                      <a:pt x="1187847" y="340519"/>
                      <a:pt x="1116806" y="0"/>
                      <a:pt x="1052512" y="0"/>
                    </a:cubicBezTo>
                    <a:cubicBezTo>
                      <a:pt x="988218" y="0"/>
                      <a:pt x="925512" y="342503"/>
                      <a:pt x="862012" y="342900"/>
                    </a:cubicBezTo>
                    <a:cubicBezTo>
                      <a:pt x="798512" y="343297"/>
                      <a:pt x="735409" y="2381"/>
                      <a:pt x="671512" y="2381"/>
                    </a:cubicBezTo>
                    <a:cubicBezTo>
                      <a:pt x="607615" y="2381"/>
                      <a:pt x="542131" y="342503"/>
                      <a:pt x="478631" y="342900"/>
                    </a:cubicBezTo>
                    <a:cubicBezTo>
                      <a:pt x="415131" y="343297"/>
                      <a:pt x="350837" y="6747"/>
                      <a:pt x="290512" y="4762"/>
                    </a:cubicBezTo>
                    <a:cubicBezTo>
                      <a:pt x="230187" y="2778"/>
                      <a:pt x="165100" y="302021"/>
                      <a:pt x="116681" y="330993"/>
                    </a:cubicBezTo>
                    <a:cubicBezTo>
                      <a:pt x="68262" y="359965"/>
                      <a:pt x="24606" y="272851"/>
                      <a:pt x="0" y="17859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자유형 54"/>
              <p:cNvSpPr/>
              <p:nvPr/>
            </p:nvSpPr>
            <p:spPr>
              <a:xfrm rot="1430922">
                <a:off x="2980148" y="1277686"/>
                <a:ext cx="860923" cy="156556"/>
              </a:xfrm>
              <a:custGeom>
                <a:avLst/>
                <a:gdLst>
                  <a:gd name="connsiteX0" fmla="*/ 1528762 w 1528762"/>
                  <a:gd name="connsiteY0" fmla="*/ 169650 h 346428"/>
                  <a:gd name="connsiteX1" fmla="*/ 1438275 w 1528762"/>
                  <a:gd name="connsiteY1" fmla="*/ 5344 h 346428"/>
                  <a:gd name="connsiteX2" fmla="*/ 1247775 w 1528762"/>
                  <a:gd name="connsiteY2" fmla="*/ 345863 h 346428"/>
                  <a:gd name="connsiteX3" fmla="*/ 1052512 w 1528762"/>
                  <a:gd name="connsiteY3" fmla="*/ 2963 h 346428"/>
                  <a:gd name="connsiteX4" fmla="*/ 862012 w 1528762"/>
                  <a:gd name="connsiteY4" fmla="*/ 345863 h 346428"/>
                  <a:gd name="connsiteX5" fmla="*/ 671512 w 1528762"/>
                  <a:gd name="connsiteY5" fmla="*/ 5344 h 346428"/>
                  <a:gd name="connsiteX6" fmla="*/ 478631 w 1528762"/>
                  <a:gd name="connsiteY6" fmla="*/ 345863 h 346428"/>
                  <a:gd name="connsiteX7" fmla="*/ 290512 w 1528762"/>
                  <a:gd name="connsiteY7" fmla="*/ 7725 h 346428"/>
                  <a:gd name="connsiteX8" fmla="*/ 97631 w 1528762"/>
                  <a:gd name="connsiteY8" fmla="*/ 341100 h 346428"/>
                  <a:gd name="connsiteX9" fmla="*/ 0 w 1528762"/>
                  <a:gd name="connsiteY9" fmla="*/ 181556 h 346428"/>
                  <a:gd name="connsiteX0" fmla="*/ 1528762 w 1528762"/>
                  <a:gd name="connsiteY0" fmla="*/ 169650 h 345863"/>
                  <a:gd name="connsiteX1" fmla="*/ 1438275 w 1528762"/>
                  <a:gd name="connsiteY1" fmla="*/ 5344 h 345863"/>
                  <a:gd name="connsiteX2" fmla="*/ 1247775 w 1528762"/>
                  <a:gd name="connsiteY2" fmla="*/ 345863 h 345863"/>
                  <a:gd name="connsiteX3" fmla="*/ 1052512 w 1528762"/>
                  <a:gd name="connsiteY3" fmla="*/ 2963 h 345863"/>
                  <a:gd name="connsiteX4" fmla="*/ 862012 w 1528762"/>
                  <a:gd name="connsiteY4" fmla="*/ 345863 h 345863"/>
                  <a:gd name="connsiteX5" fmla="*/ 671512 w 1528762"/>
                  <a:gd name="connsiteY5" fmla="*/ 5344 h 345863"/>
                  <a:gd name="connsiteX6" fmla="*/ 478631 w 1528762"/>
                  <a:gd name="connsiteY6" fmla="*/ 345863 h 345863"/>
                  <a:gd name="connsiteX7" fmla="*/ 290512 w 1528762"/>
                  <a:gd name="connsiteY7" fmla="*/ 7725 h 345863"/>
                  <a:gd name="connsiteX8" fmla="*/ 116681 w 1528762"/>
                  <a:gd name="connsiteY8" fmla="*/ 333956 h 345863"/>
                  <a:gd name="connsiteX9" fmla="*/ 0 w 1528762"/>
                  <a:gd name="connsiteY9" fmla="*/ 181556 h 345863"/>
                  <a:gd name="connsiteX0" fmla="*/ 1528762 w 1528762"/>
                  <a:gd name="connsiteY0" fmla="*/ 166687 h 342914"/>
                  <a:gd name="connsiteX1" fmla="*/ 1412081 w 1528762"/>
                  <a:gd name="connsiteY1" fmla="*/ 14287 h 342914"/>
                  <a:gd name="connsiteX2" fmla="*/ 1247775 w 1528762"/>
                  <a:gd name="connsiteY2" fmla="*/ 342900 h 342914"/>
                  <a:gd name="connsiteX3" fmla="*/ 1052512 w 1528762"/>
                  <a:gd name="connsiteY3" fmla="*/ 0 h 342914"/>
                  <a:gd name="connsiteX4" fmla="*/ 862012 w 1528762"/>
                  <a:gd name="connsiteY4" fmla="*/ 342900 h 342914"/>
                  <a:gd name="connsiteX5" fmla="*/ 671512 w 1528762"/>
                  <a:gd name="connsiteY5" fmla="*/ 2381 h 342914"/>
                  <a:gd name="connsiteX6" fmla="*/ 478631 w 1528762"/>
                  <a:gd name="connsiteY6" fmla="*/ 342900 h 342914"/>
                  <a:gd name="connsiteX7" fmla="*/ 290512 w 1528762"/>
                  <a:gd name="connsiteY7" fmla="*/ 4762 h 342914"/>
                  <a:gd name="connsiteX8" fmla="*/ 116681 w 1528762"/>
                  <a:gd name="connsiteY8" fmla="*/ 330993 h 342914"/>
                  <a:gd name="connsiteX9" fmla="*/ 0 w 1528762"/>
                  <a:gd name="connsiteY9" fmla="*/ 178593 h 3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8762" h="342914">
                    <a:moveTo>
                      <a:pt x="1528762" y="166687"/>
                    </a:moveTo>
                    <a:cubicBezTo>
                      <a:pt x="1506934" y="69849"/>
                      <a:pt x="1458912" y="-15082"/>
                      <a:pt x="1412081" y="14287"/>
                    </a:cubicBezTo>
                    <a:cubicBezTo>
                      <a:pt x="1365250" y="43656"/>
                      <a:pt x="1307703" y="345281"/>
                      <a:pt x="1247775" y="342900"/>
                    </a:cubicBezTo>
                    <a:cubicBezTo>
                      <a:pt x="1187847" y="340519"/>
                      <a:pt x="1116806" y="0"/>
                      <a:pt x="1052512" y="0"/>
                    </a:cubicBezTo>
                    <a:cubicBezTo>
                      <a:pt x="988218" y="0"/>
                      <a:pt x="925512" y="342503"/>
                      <a:pt x="862012" y="342900"/>
                    </a:cubicBezTo>
                    <a:cubicBezTo>
                      <a:pt x="798512" y="343297"/>
                      <a:pt x="735409" y="2381"/>
                      <a:pt x="671512" y="2381"/>
                    </a:cubicBezTo>
                    <a:cubicBezTo>
                      <a:pt x="607615" y="2381"/>
                      <a:pt x="542131" y="342503"/>
                      <a:pt x="478631" y="342900"/>
                    </a:cubicBezTo>
                    <a:cubicBezTo>
                      <a:pt x="415131" y="343297"/>
                      <a:pt x="350837" y="6747"/>
                      <a:pt x="290512" y="4762"/>
                    </a:cubicBezTo>
                    <a:cubicBezTo>
                      <a:pt x="230187" y="2778"/>
                      <a:pt x="165100" y="302021"/>
                      <a:pt x="116681" y="330993"/>
                    </a:cubicBezTo>
                    <a:cubicBezTo>
                      <a:pt x="68262" y="359965"/>
                      <a:pt x="24606" y="272851"/>
                      <a:pt x="0" y="17859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0" name="그룹 49"/>
            <p:cNvGrpSpPr/>
            <p:nvPr/>
          </p:nvGrpSpPr>
          <p:grpSpPr>
            <a:xfrm>
              <a:off x="4735802" y="3041477"/>
              <a:ext cx="1321547" cy="412029"/>
              <a:chOff x="2980148" y="1277686"/>
              <a:chExt cx="1651815" cy="468355"/>
            </a:xfrm>
          </p:grpSpPr>
          <p:sp>
            <p:nvSpPr>
              <p:cNvPr id="52" name="자유형 51"/>
              <p:cNvSpPr/>
              <p:nvPr/>
            </p:nvSpPr>
            <p:spPr>
              <a:xfrm rot="1430922">
                <a:off x="3771040" y="1589485"/>
                <a:ext cx="860923" cy="156556"/>
              </a:xfrm>
              <a:custGeom>
                <a:avLst/>
                <a:gdLst>
                  <a:gd name="connsiteX0" fmla="*/ 1528762 w 1528762"/>
                  <a:gd name="connsiteY0" fmla="*/ 169650 h 346428"/>
                  <a:gd name="connsiteX1" fmla="*/ 1438275 w 1528762"/>
                  <a:gd name="connsiteY1" fmla="*/ 5344 h 346428"/>
                  <a:gd name="connsiteX2" fmla="*/ 1247775 w 1528762"/>
                  <a:gd name="connsiteY2" fmla="*/ 345863 h 346428"/>
                  <a:gd name="connsiteX3" fmla="*/ 1052512 w 1528762"/>
                  <a:gd name="connsiteY3" fmla="*/ 2963 h 346428"/>
                  <a:gd name="connsiteX4" fmla="*/ 862012 w 1528762"/>
                  <a:gd name="connsiteY4" fmla="*/ 345863 h 346428"/>
                  <a:gd name="connsiteX5" fmla="*/ 671512 w 1528762"/>
                  <a:gd name="connsiteY5" fmla="*/ 5344 h 346428"/>
                  <a:gd name="connsiteX6" fmla="*/ 478631 w 1528762"/>
                  <a:gd name="connsiteY6" fmla="*/ 345863 h 346428"/>
                  <a:gd name="connsiteX7" fmla="*/ 290512 w 1528762"/>
                  <a:gd name="connsiteY7" fmla="*/ 7725 h 346428"/>
                  <a:gd name="connsiteX8" fmla="*/ 97631 w 1528762"/>
                  <a:gd name="connsiteY8" fmla="*/ 341100 h 346428"/>
                  <a:gd name="connsiteX9" fmla="*/ 0 w 1528762"/>
                  <a:gd name="connsiteY9" fmla="*/ 181556 h 346428"/>
                  <a:gd name="connsiteX0" fmla="*/ 1528762 w 1528762"/>
                  <a:gd name="connsiteY0" fmla="*/ 169650 h 345863"/>
                  <a:gd name="connsiteX1" fmla="*/ 1438275 w 1528762"/>
                  <a:gd name="connsiteY1" fmla="*/ 5344 h 345863"/>
                  <a:gd name="connsiteX2" fmla="*/ 1247775 w 1528762"/>
                  <a:gd name="connsiteY2" fmla="*/ 345863 h 345863"/>
                  <a:gd name="connsiteX3" fmla="*/ 1052512 w 1528762"/>
                  <a:gd name="connsiteY3" fmla="*/ 2963 h 345863"/>
                  <a:gd name="connsiteX4" fmla="*/ 862012 w 1528762"/>
                  <a:gd name="connsiteY4" fmla="*/ 345863 h 345863"/>
                  <a:gd name="connsiteX5" fmla="*/ 671512 w 1528762"/>
                  <a:gd name="connsiteY5" fmla="*/ 5344 h 345863"/>
                  <a:gd name="connsiteX6" fmla="*/ 478631 w 1528762"/>
                  <a:gd name="connsiteY6" fmla="*/ 345863 h 345863"/>
                  <a:gd name="connsiteX7" fmla="*/ 290512 w 1528762"/>
                  <a:gd name="connsiteY7" fmla="*/ 7725 h 345863"/>
                  <a:gd name="connsiteX8" fmla="*/ 116681 w 1528762"/>
                  <a:gd name="connsiteY8" fmla="*/ 333956 h 345863"/>
                  <a:gd name="connsiteX9" fmla="*/ 0 w 1528762"/>
                  <a:gd name="connsiteY9" fmla="*/ 181556 h 345863"/>
                  <a:gd name="connsiteX0" fmla="*/ 1528762 w 1528762"/>
                  <a:gd name="connsiteY0" fmla="*/ 166687 h 342914"/>
                  <a:gd name="connsiteX1" fmla="*/ 1412081 w 1528762"/>
                  <a:gd name="connsiteY1" fmla="*/ 14287 h 342914"/>
                  <a:gd name="connsiteX2" fmla="*/ 1247775 w 1528762"/>
                  <a:gd name="connsiteY2" fmla="*/ 342900 h 342914"/>
                  <a:gd name="connsiteX3" fmla="*/ 1052512 w 1528762"/>
                  <a:gd name="connsiteY3" fmla="*/ 0 h 342914"/>
                  <a:gd name="connsiteX4" fmla="*/ 862012 w 1528762"/>
                  <a:gd name="connsiteY4" fmla="*/ 342900 h 342914"/>
                  <a:gd name="connsiteX5" fmla="*/ 671512 w 1528762"/>
                  <a:gd name="connsiteY5" fmla="*/ 2381 h 342914"/>
                  <a:gd name="connsiteX6" fmla="*/ 478631 w 1528762"/>
                  <a:gd name="connsiteY6" fmla="*/ 342900 h 342914"/>
                  <a:gd name="connsiteX7" fmla="*/ 290512 w 1528762"/>
                  <a:gd name="connsiteY7" fmla="*/ 4762 h 342914"/>
                  <a:gd name="connsiteX8" fmla="*/ 116681 w 1528762"/>
                  <a:gd name="connsiteY8" fmla="*/ 330993 h 342914"/>
                  <a:gd name="connsiteX9" fmla="*/ 0 w 1528762"/>
                  <a:gd name="connsiteY9" fmla="*/ 178593 h 3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8762" h="342914">
                    <a:moveTo>
                      <a:pt x="1528762" y="166687"/>
                    </a:moveTo>
                    <a:cubicBezTo>
                      <a:pt x="1506934" y="69849"/>
                      <a:pt x="1458912" y="-15082"/>
                      <a:pt x="1412081" y="14287"/>
                    </a:cubicBezTo>
                    <a:cubicBezTo>
                      <a:pt x="1365250" y="43656"/>
                      <a:pt x="1307703" y="345281"/>
                      <a:pt x="1247775" y="342900"/>
                    </a:cubicBezTo>
                    <a:cubicBezTo>
                      <a:pt x="1187847" y="340519"/>
                      <a:pt x="1116806" y="0"/>
                      <a:pt x="1052512" y="0"/>
                    </a:cubicBezTo>
                    <a:cubicBezTo>
                      <a:pt x="988218" y="0"/>
                      <a:pt x="925512" y="342503"/>
                      <a:pt x="862012" y="342900"/>
                    </a:cubicBezTo>
                    <a:cubicBezTo>
                      <a:pt x="798512" y="343297"/>
                      <a:pt x="735409" y="2381"/>
                      <a:pt x="671512" y="2381"/>
                    </a:cubicBezTo>
                    <a:cubicBezTo>
                      <a:pt x="607615" y="2381"/>
                      <a:pt x="542131" y="342503"/>
                      <a:pt x="478631" y="342900"/>
                    </a:cubicBezTo>
                    <a:cubicBezTo>
                      <a:pt x="415131" y="343297"/>
                      <a:pt x="350837" y="6747"/>
                      <a:pt x="290512" y="4762"/>
                    </a:cubicBezTo>
                    <a:cubicBezTo>
                      <a:pt x="230187" y="2778"/>
                      <a:pt x="165100" y="302021"/>
                      <a:pt x="116681" y="330993"/>
                    </a:cubicBezTo>
                    <a:cubicBezTo>
                      <a:pt x="68262" y="359965"/>
                      <a:pt x="24606" y="272851"/>
                      <a:pt x="0" y="17859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자유형 52"/>
              <p:cNvSpPr/>
              <p:nvPr/>
            </p:nvSpPr>
            <p:spPr>
              <a:xfrm rot="1430922">
                <a:off x="2980148" y="1277686"/>
                <a:ext cx="860923" cy="156556"/>
              </a:xfrm>
              <a:custGeom>
                <a:avLst/>
                <a:gdLst>
                  <a:gd name="connsiteX0" fmla="*/ 1528762 w 1528762"/>
                  <a:gd name="connsiteY0" fmla="*/ 169650 h 346428"/>
                  <a:gd name="connsiteX1" fmla="*/ 1438275 w 1528762"/>
                  <a:gd name="connsiteY1" fmla="*/ 5344 h 346428"/>
                  <a:gd name="connsiteX2" fmla="*/ 1247775 w 1528762"/>
                  <a:gd name="connsiteY2" fmla="*/ 345863 h 346428"/>
                  <a:gd name="connsiteX3" fmla="*/ 1052512 w 1528762"/>
                  <a:gd name="connsiteY3" fmla="*/ 2963 h 346428"/>
                  <a:gd name="connsiteX4" fmla="*/ 862012 w 1528762"/>
                  <a:gd name="connsiteY4" fmla="*/ 345863 h 346428"/>
                  <a:gd name="connsiteX5" fmla="*/ 671512 w 1528762"/>
                  <a:gd name="connsiteY5" fmla="*/ 5344 h 346428"/>
                  <a:gd name="connsiteX6" fmla="*/ 478631 w 1528762"/>
                  <a:gd name="connsiteY6" fmla="*/ 345863 h 346428"/>
                  <a:gd name="connsiteX7" fmla="*/ 290512 w 1528762"/>
                  <a:gd name="connsiteY7" fmla="*/ 7725 h 346428"/>
                  <a:gd name="connsiteX8" fmla="*/ 97631 w 1528762"/>
                  <a:gd name="connsiteY8" fmla="*/ 341100 h 346428"/>
                  <a:gd name="connsiteX9" fmla="*/ 0 w 1528762"/>
                  <a:gd name="connsiteY9" fmla="*/ 181556 h 346428"/>
                  <a:gd name="connsiteX0" fmla="*/ 1528762 w 1528762"/>
                  <a:gd name="connsiteY0" fmla="*/ 169650 h 345863"/>
                  <a:gd name="connsiteX1" fmla="*/ 1438275 w 1528762"/>
                  <a:gd name="connsiteY1" fmla="*/ 5344 h 345863"/>
                  <a:gd name="connsiteX2" fmla="*/ 1247775 w 1528762"/>
                  <a:gd name="connsiteY2" fmla="*/ 345863 h 345863"/>
                  <a:gd name="connsiteX3" fmla="*/ 1052512 w 1528762"/>
                  <a:gd name="connsiteY3" fmla="*/ 2963 h 345863"/>
                  <a:gd name="connsiteX4" fmla="*/ 862012 w 1528762"/>
                  <a:gd name="connsiteY4" fmla="*/ 345863 h 345863"/>
                  <a:gd name="connsiteX5" fmla="*/ 671512 w 1528762"/>
                  <a:gd name="connsiteY5" fmla="*/ 5344 h 345863"/>
                  <a:gd name="connsiteX6" fmla="*/ 478631 w 1528762"/>
                  <a:gd name="connsiteY6" fmla="*/ 345863 h 345863"/>
                  <a:gd name="connsiteX7" fmla="*/ 290512 w 1528762"/>
                  <a:gd name="connsiteY7" fmla="*/ 7725 h 345863"/>
                  <a:gd name="connsiteX8" fmla="*/ 116681 w 1528762"/>
                  <a:gd name="connsiteY8" fmla="*/ 333956 h 345863"/>
                  <a:gd name="connsiteX9" fmla="*/ 0 w 1528762"/>
                  <a:gd name="connsiteY9" fmla="*/ 181556 h 345863"/>
                  <a:gd name="connsiteX0" fmla="*/ 1528762 w 1528762"/>
                  <a:gd name="connsiteY0" fmla="*/ 166687 h 342914"/>
                  <a:gd name="connsiteX1" fmla="*/ 1412081 w 1528762"/>
                  <a:gd name="connsiteY1" fmla="*/ 14287 h 342914"/>
                  <a:gd name="connsiteX2" fmla="*/ 1247775 w 1528762"/>
                  <a:gd name="connsiteY2" fmla="*/ 342900 h 342914"/>
                  <a:gd name="connsiteX3" fmla="*/ 1052512 w 1528762"/>
                  <a:gd name="connsiteY3" fmla="*/ 0 h 342914"/>
                  <a:gd name="connsiteX4" fmla="*/ 862012 w 1528762"/>
                  <a:gd name="connsiteY4" fmla="*/ 342900 h 342914"/>
                  <a:gd name="connsiteX5" fmla="*/ 671512 w 1528762"/>
                  <a:gd name="connsiteY5" fmla="*/ 2381 h 342914"/>
                  <a:gd name="connsiteX6" fmla="*/ 478631 w 1528762"/>
                  <a:gd name="connsiteY6" fmla="*/ 342900 h 342914"/>
                  <a:gd name="connsiteX7" fmla="*/ 290512 w 1528762"/>
                  <a:gd name="connsiteY7" fmla="*/ 4762 h 342914"/>
                  <a:gd name="connsiteX8" fmla="*/ 116681 w 1528762"/>
                  <a:gd name="connsiteY8" fmla="*/ 330993 h 342914"/>
                  <a:gd name="connsiteX9" fmla="*/ 0 w 1528762"/>
                  <a:gd name="connsiteY9" fmla="*/ 178593 h 3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8762" h="342914">
                    <a:moveTo>
                      <a:pt x="1528762" y="166687"/>
                    </a:moveTo>
                    <a:cubicBezTo>
                      <a:pt x="1506934" y="69849"/>
                      <a:pt x="1458912" y="-15082"/>
                      <a:pt x="1412081" y="14287"/>
                    </a:cubicBezTo>
                    <a:cubicBezTo>
                      <a:pt x="1365250" y="43656"/>
                      <a:pt x="1307703" y="345281"/>
                      <a:pt x="1247775" y="342900"/>
                    </a:cubicBezTo>
                    <a:cubicBezTo>
                      <a:pt x="1187847" y="340519"/>
                      <a:pt x="1116806" y="0"/>
                      <a:pt x="1052512" y="0"/>
                    </a:cubicBezTo>
                    <a:cubicBezTo>
                      <a:pt x="988218" y="0"/>
                      <a:pt x="925512" y="342503"/>
                      <a:pt x="862012" y="342900"/>
                    </a:cubicBezTo>
                    <a:cubicBezTo>
                      <a:pt x="798512" y="343297"/>
                      <a:pt x="735409" y="2381"/>
                      <a:pt x="671512" y="2381"/>
                    </a:cubicBezTo>
                    <a:cubicBezTo>
                      <a:pt x="607615" y="2381"/>
                      <a:pt x="542131" y="342503"/>
                      <a:pt x="478631" y="342900"/>
                    </a:cubicBezTo>
                    <a:cubicBezTo>
                      <a:pt x="415131" y="343297"/>
                      <a:pt x="350837" y="6747"/>
                      <a:pt x="290512" y="4762"/>
                    </a:cubicBezTo>
                    <a:cubicBezTo>
                      <a:pt x="230187" y="2778"/>
                      <a:pt x="165100" y="302021"/>
                      <a:pt x="116681" y="330993"/>
                    </a:cubicBezTo>
                    <a:cubicBezTo>
                      <a:pt x="68262" y="359965"/>
                      <a:pt x="24606" y="272851"/>
                      <a:pt x="0" y="17859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1" name="그림 50"/>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1504734" flipV="1">
              <a:off x="1682032" y="2972749"/>
              <a:ext cx="1612767" cy="151167"/>
            </a:xfrm>
            <a:prstGeom prst="rect">
              <a:avLst/>
            </a:prstGeom>
          </p:spPr>
        </p:pic>
      </p:grpSp>
      <p:pic>
        <p:nvPicPr>
          <p:cNvPr id="70" name="Picture 2" descr="photoelectric effect"/>
          <p:cNvPicPr>
            <a:picLocks noChangeAspect="1" noChangeArrowheads="1"/>
          </p:cNvPicPr>
          <p:nvPr/>
        </p:nvPicPr>
        <p:blipFill>
          <a:blip r:embed="rId4" cstate="print"/>
          <a:srcRect/>
          <a:stretch>
            <a:fillRect/>
          </a:stretch>
        </p:blipFill>
        <p:spPr bwMode="auto">
          <a:xfrm>
            <a:off x="1058459" y="944599"/>
            <a:ext cx="6842823" cy="3684598"/>
          </a:xfrm>
          <a:prstGeom prst="rect">
            <a:avLst/>
          </a:prstGeom>
          <a:noFill/>
        </p:spPr>
      </p:pic>
      <p:sp>
        <p:nvSpPr>
          <p:cNvPr id="11" name="TextBox 10"/>
          <p:cNvSpPr txBox="1"/>
          <p:nvPr/>
        </p:nvSpPr>
        <p:spPr>
          <a:xfrm>
            <a:off x="5856473" y="5772150"/>
            <a:ext cx="3155672" cy="369332"/>
          </a:xfrm>
          <a:prstGeom prst="rect">
            <a:avLst/>
          </a:prstGeom>
          <a:noFill/>
        </p:spPr>
        <p:txBody>
          <a:bodyPr wrap="none" rtlCol="0">
            <a:spAutoFit/>
          </a:bodyPr>
          <a:lstStyle/>
          <a:p>
            <a:r>
              <a:rPr lang="ko-KR" altLang="en-US" dirty="0">
                <a:solidFill>
                  <a:srgbClr val="FF0000"/>
                </a:solidFill>
              </a:rPr>
              <a:t>광전효과 </a:t>
            </a:r>
            <a:r>
              <a:rPr lang="en-US" altLang="ko-KR" dirty="0">
                <a:solidFill>
                  <a:srgbClr val="FF0000"/>
                </a:solidFill>
              </a:rPr>
              <a:t>Photoelectric Effect</a:t>
            </a:r>
            <a:endParaRPr lang="ko-KR" altLang="en-US" dirty="0">
              <a:solidFill>
                <a:srgbClr val="FF0000"/>
              </a:solidFill>
            </a:endParaRPr>
          </a:p>
        </p:txBody>
      </p:sp>
    </p:spTree>
    <p:extLst>
      <p:ext uri="{BB962C8B-B14F-4D97-AF65-F5344CB8AC3E}">
        <p14:creationId xmlns:p14="http://schemas.microsoft.com/office/powerpoint/2010/main" val="1036249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dmoon">
  <a:themeElements>
    <a:clrScheme name="따뜻한 파란색">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moon" id="{16586447-7F74-47EA-AE85-3A42A9DAB6F3}" vid="{858F77E4-B66D-457A-8D52-93C95A658065}"/>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30997</TotalTime>
  <Words>2774</Words>
  <Application>Microsoft Office PowerPoint</Application>
  <PresentationFormat>화면 슬라이드 쇼(4:3)</PresentationFormat>
  <Paragraphs>369</Paragraphs>
  <Slides>36</Slides>
  <Notes>2</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36</vt:i4>
      </vt:variant>
    </vt:vector>
  </HeadingPairs>
  <TitlesOfParts>
    <vt:vector size="46" baseType="lpstr">
      <vt:lpstr>굴림</vt:lpstr>
      <vt:lpstr>맑은 고딕</vt:lpstr>
      <vt:lpstr>Arial</vt:lpstr>
      <vt:lpstr>Arial Black</vt:lpstr>
      <vt:lpstr>Cambria Math</vt:lpstr>
      <vt:lpstr>Palatino Linotype</vt:lpstr>
      <vt:lpstr>Ravie</vt:lpstr>
      <vt:lpstr>Symbol</vt:lpstr>
      <vt:lpstr>Wingdings</vt:lpstr>
      <vt:lpstr>dmoon</vt:lpstr>
      <vt:lpstr>Ch. 6 Modern Physics II   1. Quantum Physics : Two faces of Light  1 . 양자역학 : 빛의 두 얼굴</vt:lpstr>
      <vt:lpstr>Matter and Atom 물질과 원자</vt:lpstr>
      <vt:lpstr>Classical Physics : Not enough 2%  2% 부족한 고전 물리</vt:lpstr>
      <vt:lpstr>입자와 파동</vt:lpstr>
      <vt:lpstr>Question about the light  빛의 정체에 대한 의문</vt:lpstr>
      <vt:lpstr>물결파(Water wave)와 빛의 공통점</vt:lpstr>
      <vt:lpstr>Interference of water wave 물결파의 간섭 현상</vt:lpstr>
      <vt:lpstr>Particle-like behavior of light  빛의 입자 성질</vt:lpstr>
      <vt:lpstr>Particle-like behavior of light  빛의 입자 성질</vt:lpstr>
      <vt:lpstr>Particle-like behavior of light  빛의 입자 성질</vt:lpstr>
      <vt:lpstr>Light is particle or wave ? 빛은 입자인가, 파동인가?</vt:lpstr>
      <vt:lpstr>Light is particle or wave ? 빛은 입자인가, 파동인가?</vt:lpstr>
      <vt:lpstr>Light is particle or wave ? 빛은 입자인가, 파동인가?</vt:lpstr>
      <vt:lpstr>&lt;빛의 두 얼굴&gt; 정리</vt:lpstr>
      <vt:lpstr>Summary : Two faces of light</vt:lpstr>
      <vt:lpstr> 2. Quantum Physics :  Two faces of Electron  2. 양자역학 : 전자의 두 얼굴</vt:lpstr>
      <vt:lpstr>PowerPoint 프레젠테이션</vt:lpstr>
      <vt:lpstr>How about Electron ? 전자 같은 입자의 경우에는 어떨까?</vt:lpstr>
      <vt:lpstr>Particle and wave simultaneously 입자이면서 동시에 파동?</vt:lpstr>
      <vt:lpstr>Everything is both particle and wave  모든 것은 입자이면서 동시에 파동이다</vt:lpstr>
      <vt:lpstr>Electron and light act similarly  전자나 빛이나 비슷하게 행동한다.</vt:lpstr>
      <vt:lpstr>&lt;전자의 두 얼굴&gt; 정리</vt:lpstr>
      <vt:lpstr>Summary : Two faces of Electron</vt:lpstr>
      <vt:lpstr>PowerPoint 프레젠테이션</vt:lpstr>
      <vt:lpstr>Limit of Newton Mechanics 뉴튼 역학의 한계</vt:lpstr>
      <vt:lpstr>Can not tell position and velocity at the same time 위치와 속도를 동시에 말할 수 없다</vt:lpstr>
      <vt:lpstr>Can not tell position and velocity at the same time 위치와 속도를 동시에 말할 수 없다</vt:lpstr>
      <vt:lpstr>PowerPoint 프레젠테이션</vt:lpstr>
      <vt:lpstr>PowerPoint 프레젠테이션</vt:lpstr>
      <vt:lpstr>Uncertainty Principle 불확정성의 원리</vt:lpstr>
      <vt:lpstr>공의 움직임을 표현하는 방법 Way to express motion of ball</vt:lpstr>
      <vt:lpstr>상자 안의 공에 대한 해석  Analysis of ball in the box</vt:lpstr>
      <vt:lpstr>The way the electron exists in atom 전자가 원자 안에 존재하는 방식</vt:lpstr>
      <vt:lpstr>PowerPoint 프레젠테이션</vt:lpstr>
      <vt:lpstr>&lt;모호한 세상&gt; 정리</vt:lpstr>
      <vt:lpstr>Summary : Ambiguous World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IKHWANG</dc:creator>
  <cp:lastModifiedBy>문동호</cp:lastModifiedBy>
  <cp:revision>1442</cp:revision>
  <dcterms:created xsi:type="dcterms:W3CDTF">2014-02-11T08:04:33Z</dcterms:created>
  <dcterms:modified xsi:type="dcterms:W3CDTF">2022-11-30T01:21:33Z</dcterms:modified>
</cp:coreProperties>
</file>